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2" r:id="rId4"/>
    <p:sldId id="276" r:id="rId5"/>
    <p:sldId id="277" r:id="rId6"/>
    <p:sldId id="263" r:id="rId7"/>
    <p:sldId id="273" r:id="rId8"/>
    <p:sldId id="258" r:id="rId9"/>
    <p:sldId id="283" r:id="rId10"/>
    <p:sldId id="269" r:id="rId11"/>
    <p:sldId id="266" r:id="rId12"/>
    <p:sldId id="265" r:id="rId13"/>
    <p:sldId id="268" r:id="rId14"/>
    <p:sldId id="260" r:id="rId15"/>
    <p:sldId id="270" r:id="rId16"/>
    <p:sldId id="261" r:id="rId17"/>
    <p:sldId id="285" r:id="rId18"/>
    <p:sldId id="286" r:id="rId19"/>
    <p:sldId id="274" r:id="rId20"/>
    <p:sldId id="278" r:id="rId21"/>
    <p:sldId id="279" r:id="rId22"/>
    <p:sldId id="280" r:id="rId23"/>
    <p:sldId id="282" r:id="rId24"/>
    <p:sldId id="284" r:id="rId25"/>
    <p:sldId id="271" r:id="rId26"/>
    <p:sldId id="275" r:id="rId27"/>
  </p:sldIdLst>
  <p:sldSz cx="9144000" cy="6858000" type="screen4x3"/>
  <p:notesSz cx="102362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9" d="100"/>
          <a:sy n="99" d="100"/>
        </p:scale>
        <p:origin x="-2064" y="360"/>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686" cy="355023"/>
          </a:xfrm>
          <a:prstGeom prst="rect">
            <a:avLst/>
          </a:prstGeom>
        </p:spPr>
        <p:txBody>
          <a:bodyPr vert="horz" lIns="94741" tIns="47370" rIns="94741" bIns="47370" rtlCol="0"/>
          <a:lstStyle>
            <a:lvl1pPr algn="l">
              <a:defRPr sz="1200"/>
            </a:lvl1pPr>
          </a:lstStyle>
          <a:p>
            <a:endParaRPr lang="en-GB"/>
          </a:p>
        </p:txBody>
      </p:sp>
      <p:sp>
        <p:nvSpPr>
          <p:cNvPr id="3" name="Date Placeholder 2"/>
          <p:cNvSpPr>
            <a:spLocks noGrp="1"/>
          </p:cNvSpPr>
          <p:nvPr>
            <p:ph type="dt" sz="quarter" idx="1"/>
          </p:nvPr>
        </p:nvSpPr>
        <p:spPr>
          <a:xfrm>
            <a:off x="5798146" y="0"/>
            <a:ext cx="4435686" cy="355023"/>
          </a:xfrm>
          <a:prstGeom prst="rect">
            <a:avLst/>
          </a:prstGeom>
        </p:spPr>
        <p:txBody>
          <a:bodyPr vert="horz" lIns="94741" tIns="47370" rIns="94741" bIns="47370" rtlCol="0"/>
          <a:lstStyle>
            <a:lvl1pPr algn="r">
              <a:defRPr sz="1200"/>
            </a:lvl1pPr>
          </a:lstStyle>
          <a:p>
            <a:fld id="{12D0E640-A1CE-4A9D-BBA7-8D81260BE74B}" type="datetimeFigureOut">
              <a:rPr lang="en-GB" smtClean="0"/>
              <a:t>21/08/17</a:t>
            </a:fld>
            <a:endParaRPr lang="en-GB"/>
          </a:p>
        </p:txBody>
      </p:sp>
      <p:sp>
        <p:nvSpPr>
          <p:cNvPr id="4" name="Footer Placeholder 3"/>
          <p:cNvSpPr>
            <a:spLocks noGrp="1"/>
          </p:cNvSpPr>
          <p:nvPr>
            <p:ph type="ftr" sz="quarter" idx="2"/>
          </p:nvPr>
        </p:nvSpPr>
        <p:spPr>
          <a:xfrm>
            <a:off x="1" y="6743136"/>
            <a:ext cx="4435686" cy="355022"/>
          </a:xfrm>
          <a:prstGeom prst="rect">
            <a:avLst/>
          </a:prstGeom>
        </p:spPr>
        <p:txBody>
          <a:bodyPr vert="horz" lIns="94741" tIns="47370" rIns="94741" bIns="47370" rtlCol="0" anchor="b"/>
          <a:lstStyle>
            <a:lvl1pPr algn="l">
              <a:defRPr sz="1200"/>
            </a:lvl1pPr>
          </a:lstStyle>
          <a:p>
            <a:endParaRPr lang="en-GB"/>
          </a:p>
        </p:txBody>
      </p:sp>
      <p:sp>
        <p:nvSpPr>
          <p:cNvPr id="5" name="Slide Number Placeholder 4"/>
          <p:cNvSpPr>
            <a:spLocks noGrp="1"/>
          </p:cNvSpPr>
          <p:nvPr>
            <p:ph type="sldNum" sz="quarter" idx="3"/>
          </p:nvPr>
        </p:nvSpPr>
        <p:spPr>
          <a:xfrm>
            <a:off x="5798146" y="6743136"/>
            <a:ext cx="4435686" cy="355022"/>
          </a:xfrm>
          <a:prstGeom prst="rect">
            <a:avLst/>
          </a:prstGeom>
        </p:spPr>
        <p:txBody>
          <a:bodyPr vert="horz" lIns="94741" tIns="47370" rIns="94741" bIns="47370" rtlCol="0" anchor="b"/>
          <a:lstStyle>
            <a:lvl1pPr algn="r">
              <a:defRPr sz="1200"/>
            </a:lvl1pPr>
          </a:lstStyle>
          <a:p>
            <a:fld id="{ECD1A3EB-7F1E-43BC-A932-DBCC5794D372}" type="slidenum">
              <a:rPr lang="en-GB" smtClean="0"/>
              <a:t>‹#›</a:t>
            </a:fld>
            <a:endParaRPr lang="en-GB"/>
          </a:p>
        </p:txBody>
      </p:sp>
    </p:spTree>
    <p:extLst>
      <p:ext uri="{BB962C8B-B14F-4D97-AF65-F5344CB8AC3E}">
        <p14:creationId xmlns:p14="http://schemas.microsoft.com/office/powerpoint/2010/main" val="2383622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5992" cy="3545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97921" y="0"/>
            <a:ext cx="4435992" cy="354525"/>
          </a:xfrm>
          <a:prstGeom prst="rect">
            <a:avLst/>
          </a:prstGeom>
        </p:spPr>
        <p:txBody>
          <a:bodyPr vert="horz" lIns="91440" tIns="45720" rIns="91440" bIns="45720" rtlCol="0"/>
          <a:lstStyle>
            <a:lvl1pPr algn="r">
              <a:defRPr sz="1200"/>
            </a:lvl1pPr>
          </a:lstStyle>
          <a:p>
            <a:fld id="{B3E0E272-8120-BC47-B195-20026174FA15}" type="datetimeFigureOut">
              <a:rPr lang="en-US" smtClean="0"/>
              <a:t>21/08/17</a:t>
            </a:fld>
            <a:endParaRPr lang="en-US"/>
          </a:p>
        </p:txBody>
      </p:sp>
      <p:sp>
        <p:nvSpPr>
          <p:cNvPr id="4" name="Slide Image Placeholder 3"/>
          <p:cNvSpPr>
            <a:spLocks noGrp="1" noRot="1" noChangeAspect="1"/>
          </p:cNvSpPr>
          <p:nvPr>
            <p:ph type="sldImg" idx="2"/>
          </p:nvPr>
        </p:nvSpPr>
        <p:spPr>
          <a:xfrm>
            <a:off x="3343275" y="533400"/>
            <a:ext cx="3549650" cy="26622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3163" y="3372388"/>
            <a:ext cx="8189876" cy="319402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6742574"/>
            <a:ext cx="4435992" cy="3556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97921" y="6742574"/>
            <a:ext cx="4435992" cy="355626"/>
          </a:xfrm>
          <a:prstGeom prst="rect">
            <a:avLst/>
          </a:prstGeom>
        </p:spPr>
        <p:txBody>
          <a:bodyPr vert="horz" lIns="91440" tIns="45720" rIns="91440" bIns="45720" rtlCol="0" anchor="b"/>
          <a:lstStyle>
            <a:lvl1pPr algn="r">
              <a:defRPr sz="1200"/>
            </a:lvl1pPr>
          </a:lstStyle>
          <a:p>
            <a:fld id="{B327F8EF-C32F-6C43-AE47-00FCA2195C99}" type="slidenum">
              <a:rPr lang="en-US" smtClean="0"/>
              <a:t>‹#›</a:t>
            </a:fld>
            <a:endParaRPr lang="en-US"/>
          </a:p>
        </p:txBody>
      </p:sp>
    </p:spTree>
    <p:extLst>
      <p:ext uri="{BB962C8B-B14F-4D97-AF65-F5344CB8AC3E}">
        <p14:creationId xmlns:p14="http://schemas.microsoft.com/office/powerpoint/2010/main" val="1273673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raise awareness of the background, purpose and potential of the Functional Fitness Tool as a means of raising awareness of the importance of functional Fitness amongst both active ageing and physical </a:t>
            </a:r>
            <a:r>
              <a:rPr lang="en-US" dirty="0" err="1" smtClean="0"/>
              <a:t>activiyt</a:t>
            </a:r>
            <a:r>
              <a:rPr lang="en-US" dirty="0" smtClean="0"/>
              <a:t> professionals as well as with older people.</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a:t>
            </a:fld>
            <a:endParaRPr lang="en-US"/>
          </a:p>
        </p:txBody>
      </p:sp>
    </p:spTree>
    <p:extLst>
      <p:ext uri="{BB962C8B-B14F-4D97-AF65-F5344CB8AC3E}">
        <p14:creationId xmlns:p14="http://schemas.microsoft.com/office/powerpoint/2010/main" val="285024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Functional Fitness MOT tool looks like.</a:t>
            </a:r>
          </a:p>
          <a:p>
            <a:endParaRPr lang="en-US" dirty="0"/>
          </a:p>
          <a:p>
            <a:r>
              <a:rPr lang="en-US" dirty="0" smtClean="0"/>
              <a:t>Personal information is inserted at the front and an action plan is at the end. In between are the individual activities where assessment scores are recorded as well as a physical activity </a:t>
            </a:r>
            <a:r>
              <a:rPr lang="en-US" dirty="0" err="1" smtClean="0"/>
              <a:t>questionaire</a:t>
            </a:r>
            <a:r>
              <a:rPr lang="en-US" dirty="0" smtClean="0"/>
              <a:t>. </a:t>
            </a:r>
          </a:p>
          <a:p>
            <a:endParaRPr lang="en-US" dirty="0"/>
          </a:p>
          <a:p>
            <a:r>
              <a:rPr lang="en-US" dirty="0" smtClean="0"/>
              <a:t>There is space provided for the insertion of local information to </a:t>
            </a:r>
            <a:r>
              <a:rPr lang="en-US" dirty="0" err="1" smtClean="0"/>
              <a:t>customise</a:t>
            </a:r>
            <a:r>
              <a:rPr lang="en-US" dirty="0" smtClean="0"/>
              <a:t> the FF MOT to include physical activity opportunities for each local area/community.</a:t>
            </a:r>
          </a:p>
          <a:p>
            <a:endParaRPr lang="en-US" dirty="0"/>
          </a:p>
          <a:p>
            <a:r>
              <a:rPr lang="en-US" dirty="0" smtClean="0"/>
              <a:t>The Functional Fitness tool should always remain the take-home property of the individual participant.</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10</a:t>
            </a:fld>
            <a:endParaRPr lang="en-US"/>
          </a:p>
        </p:txBody>
      </p:sp>
    </p:spTree>
    <p:extLst>
      <p:ext uri="{BB962C8B-B14F-4D97-AF65-F5344CB8AC3E}">
        <p14:creationId xmlns:p14="http://schemas.microsoft.com/office/powerpoint/2010/main" val="61613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assessments included</a:t>
            </a:r>
          </a:p>
          <a:p>
            <a:endParaRPr lang="en-US" dirty="0" smtClean="0"/>
          </a:p>
          <a:p>
            <a:r>
              <a:rPr lang="en-US" dirty="0" smtClean="0"/>
              <a:t>In addition to height and weight measures</a:t>
            </a:r>
          </a:p>
          <a:p>
            <a:endParaRPr lang="en-US" dirty="0"/>
          </a:p>
          <a:p>
            <a:pPr marL="171450" indent="-171450">
              <a:buFont typeface="Arial"/>
              <a:buChar char="•"/>
            </a:pPr>
            <a:r>
              <a:rPr lang="en-US" dirty="0" smtClean="0"/>
              <a:t>The 30 second chair rise is an assessment of leg strength and power.</a:t>
            </a:r>
          </a:p>
          <a:p>
            <a:pPr marL="171450" indent="-171450">
              <a:buFont typeface="Arial"/>
              <a:buChar char="•"/>
            </a:pPr>
            <a:r>
              <a:rPr lang="en-US" dirty="0" smtClean="0"/>
              <a:t>Chair sit and reach, measures hamstring flexibility which aids walking (as well as toe nail cutting!)</a:t>
            </a:r>
          </a:p>
          <a:p>
            <a:pPr marL="171450" indent="-171450">
              <a:buFont typeface="Arial"/>
              <a:buChar char="•"/>
            </a:pPr>
            <a:r>
              <a:rPr lang="en-US" dirty="0" smtClean="0"/>
              <a:t>Back scratch measures shoulder flexibility, helpful for dressing, stretch up to a high shelf or  washing one’s hair</a:t>
            </a:r>
          </a:p>
          <a:p>
            <a:pPr marL="171450" indent="-171450">
              <a:buFont typeface="Arial"/>
              <a:buChar char="•"/>
            </a:pPr>
            <a:r>
              <a:rPr lang="en-US" dirty="0" smtClean="0"/>
              <a:t>8 foot timed up and go is a measure of leg strength, agility and walking speed.</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11</a:t>
            </a:fld>
            <a:endParaRPr lang="en-US"/>
          </a:p>
        </p:txBody>
      </p:sp>
    </p:spTree>
    <p:extLst>
      <p:ext uri="{BB962C8B-B14F-4D97-AF65-F5344CB8AC3E}">
        <p14:creationId xmlns:p14="http://schemas.microsoft.com/office/powerpoint/2010/main" val="161774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tasks continues</a:t>
            </a:r>
          </a:p>
          <a:p>
            <a:endParaRPr lang="en-US" dirty="0"/>
          </a:p>
          <a:p>
            <a:r>
              <a:rPr lang="en-US" dirty="0" smtClean="0"/>
              <a:t>Single leg balance measures balance performance which assist in mobility and independence, stair use and agility.</a:t>
            </a:r>
          </a:p>
          <a:p>
            <a:r>
              <a:rPr lang="en-US" dirty="0" smtClean="0"/>
              <a:t>Handgrip strength is an indicator of overall body strength, assist with activities requiring grip </a:t>
            </a:r>
            <a:r>
              <a:rPr lang="en-US" dirty="0" err="1" smtClean="0"/>
              <a:t>eg</a:t>
            </a:r>
            <a:r>
              <a:rPr lang="en-US" dirty="0" smtClean="0"/>
              <a:t>, opening jars and containers and using stair and grab rails.</a:t>
            </a:r>
          </a:p>
          <a:p>
            <a:r>
              <a:rPr lang="en-US" dirty="0" smtClean="0"/>
              <a:t>6 minute walk test assesses walking ability by distance, over time, demonstrating mobility and independence around the house and in the community.</a:t>
            </a:r>
          </a:p>
          <a:p>
            <a:r>
              <a:rPr lang="en-US" dirty="0" smtClean="0"/>
              <a:t>The physical activity questionnaire is used to gather additional information about other activities undertaken by the participant during any week.</a:t>
            </a:r>
          </a:p>
          <a:p>
            <a:endParaRPr lang="en-US" dirty="0"/>
          </a:p>
          <a:p>
            <a:r>
              <a:rPr lang="en-US" dirty="0" smtClean="0"/>
              <a:t>The action plan can be used to identify any agreed actions for the individual to make (small) changes as a result of participation in the FF MOT</a:t>
            </a:r>
          </a:p>
          <a:p>
            <a:endParaRPr lang="en-US" dirty="0"/>
          </a:p>
          <a:p>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12</a:t>
            </a:fld>
            <a:endParaRPr lang="en-US"/>
          </a:p>
        </p:txBody>
      </p:sp>
    </p:spTree>
    <p:extLst>
      <p:ext uri="{BB962C8B-B14F-4D97-AF65-F5344CB8AC3E}">
        <p14:creationId xmlns:p14="http://schemas.microsoft.com/office/powerpoint/2010/main" val="157177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Scoring the assessment</a:t>
            </a:r>
          </a:p>
          <a:p>
            <a:endParaRPr lang="en-US" dirty="0"/>
          </a:p>
          <a:p>
            <a:r>
              <a:rPr lang="en-US" dirty="0" smtClean="0"/>
              <a:t>Participants are given a reason for the the inclusion of each component of functional fitness, related to everyday living. </a:t>
            </a:r>
            <a:r>
              <a:rPr lang="en-US" dirty="0" err="1" smtClean="0"/>
              <a:t>Eg</a:t>
            </a:r>
            <a:r>
              <a:rPr lang="en-US" dirty="0" smtClean="0"/>
              <a:t> “the 30 second sit to stand will give you an indication of your upper leg strength, which is important for rising form a chair, using the stairs, stepping on and off a bus.”</a:t>
            </a:r>
          </a:p>
          <a:p>
            <a:endParaRPr lang="en-US" dirty="0"/>
          </a:p>
          <a:p>
            <a:r>
              <a:rPr lang="en-US" dirty="0" smtClean="0"/>
              <a:t>For each assessment, there is a separate chart from men and women to reflect gender differences in functional fitness scores and research.</a:t>
            </a:r>
          </a:p>
          <a:p>
            <a:endParaRPr lang="en-US" dirty="0"/>
          </a:p>
          <a:p>
            <a:r>
              <a:rPr lang="en-US" dirty="0" smtClean="0"/>
              <a:t>The score is marked on the graph and compared with the normative scores for people of the same age.</a:t>
            </a:r>
          </a:p>
          <a:p>
            <a:endParaRPr lang="en-US" dirty="0"/>
          </a:p>
          <a:p>
            <a:r>
              <a:rPr lang="en-US" dirty="0" smtClean="0"/>
              <a:t>Most participants will score well in some areas whilst other scores may not be so good.</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13</a:t>
            </a:fld>
            <a:endParaRPr lang="en-US"/>
          </a:p>
        </p:txBody>
      </p:sp>
    </p:spTree>
    <p:extLst>
      <p:ext uri="{BB962C8B-B14F-4D97-AF65-F5344CB8AC3E}">
        <p14:creationId xmlns:p14="http://schemas.microsoft.com/office/powerpoint/2010/main" val="111406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completion of the assessments, time is set aside in a quiet space for a 1 – 1 conversation about the scores and any actions that might be taken.</a:t>
            </a:r>
          </a:p>
          <a:p>
            <a:endParaRPr lang="en-US" dirty="0"/>
          </a:p>
          <a:p>
            <a:r>
              <a:rPr lang="en-US" dirty="0" smtClean="0"/>
              <a:t>These images are from an original pilot taking place in a shopping </a:t>
            </a:r>
            <a:r>
              <a:rPr lang="en-US" dirty="0" err="1" smtClean="0"/>
              <a:t>centre</a:t>
            </a:r>
            <a:r>
              <a:rPr lang="en-US" dirty="0" smtClean="0"/>
              <a:t>.</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14</a:t>
            </a:fld>
            <a:endParaRPr lang="en-US"/>
          </a:p>
        </p:txBody>
      </p:sp>
    </p:spTree>
    <p:extLst>
      <p:ext uri="{BB962C8B-B14F-4D97-AF65-F5344CB8AC3E}">
        <p14:creationId xmlns:p14="http://schemas.microsoft.com/office/powerpoint/2010/main" val="168411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discussion will focus on the good scores, (to boost confidence) and then areas that might require attention and action</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15</a:t>
            </a:fld>
            <a:endParaRPr lang="en-US"/>
          </a:p>
        </p:txBody>
      </p:sp>
    </p:spTree>
    <p:extLst>
      <p:ext uri="{BB962C8B-B14F-4D97-AF65-F5344CB8AC3E}">
        <p14:creationId xmlns:p14="http://schemas.microsoft.com/office/powerpoint/2010/main" val="143884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conversation can then continue to considering the different choices and opportunities that might be available if the participant is so motivated by their reflections on their Functional Fitness MOT assessment.</a:t>
            </a:r>
          </a:p>
          <a:p>
            <a:endParaRPr lang="en-US" dirty="0"/>
          </a:p>
          <a:p>
            <a:r>
              <a:rPr lang="en-US" dirty="0" smtClean="0"/>
              <a:t>This should be matched with information about local opportunities being provided.</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16</a:t>
            </a:fld>
            <a:endParaRPr lang="en-US"/>
          </a:p>
        </p:txBody>
      </p:sp>
    </p:spTree>
    <p:extLst>
      <p:ext uri="{BB962C8B-B14F-4D97-AF65-F5344CB8AC3E}">
        <p14:creationId xmlns:p14="http://schemas.microsoft.com/office/powerpoint/2010/main" val="353986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planning considerations for the successful running of a Functional Fitness MOT event which will require advanced planning.</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17</a:t>
            </a:fld>
            <a:endParaRPr lang="en-US"/>
          </a:p>
        </p:txBody>
      </p:sp>
    </p:spTree>
    <p:extLst>
      <p:ext uri="{BB962C8B-B14F-4D97-AF65-F5344CB8AC3E}">
        <p14:creationId xmlns:p14="http://schemas.microsoft.com/office/powerpoint/2010/main" val="3667394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outline of the equipment and space requirements for a Functional Fitness event/activity</a:t>
            </a:r>
          </a:p>
          <a:p>
            <a:endParaRPr lang="en-US" dirty="0"/>
          </a:p>
          <a:p>
            <a:r>
              <a:rPr lang="en-US" dirty="0" smtClean="0"/>
              <a:t>Most of the equipment is easy to find and only the handgrip dynamometer might be an additional expenditure.</a:t>
            </a:r>
          </a:p>
          <a:p>
            <a:endParaRPr lang="en-US" dirty="0"/>
          </a:p>
          <a:p>
            <a:r>
              <a:rPr lang="en-US" dirty="0" smtClean="0"/>
              <a:t>This ensures that Functional Fitness MOT activities are relatively in-expensive to run, with human resources being the greater consideration.</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18</a:t>
            </a:fld>
            <a:endParaRPr lang="en-US"/>
          </a:p>
        </p:txBody>
      </p:sp>
    </p:spTree>
    <p:extLst>
      <p:ext uri="{BB962C8B-B14F-4D97-AF65-F5344CB8AC3E}">
        <p14:creationId xmlns:p14="http://schemas.microsoft.com/office/powerpoint/2010/main" val="193601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consideration is matching the number of participants with sufficient assessors so that everyone gets personal attention (which we know is much valued) and people do not have to wait too long to take part.</a:t>
            </a:r>
          </a:p>
          <a:p>
            <a:endParaRPr lang="en-US" dirty="0"/>
          </a:p>
          <a:p>
            <a:r>
              <a:rPr lang="en-US" dirty="0" smtClean="0"/>
              <a:t>A range of other people can assist with the assessments.</a:t>
            </a:r>
          </a:p>
          <a:p>
            <a:endParaRPr lang="en-US" dirty="0"/>
          </a:p>
          <a:p>
            <a:r>
              <a:rPr lang="en-US" dirty="0" smtClean="0"/>
              <a:t>If follow up and return activities are planned and  agreed, local and </a:t>
            </a:r>
            <a:r>
              <a:rPr lang="en-US" dirty="0" err="1" smtClean="0"/>
              <a:t>organisational</a:t>
            </a:r>
            <a:r>
              <a:rPr lang="en-US" dirty="0" smtClean="0"/>
              <a:t> data protection procedures will need to be applied.</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19</a:t>
            </a:fld>
            <a:endParaRPr lang="en-US"/>
          </a:p>
        </p:txBody>
      </p:sp>
    </p:spTree>
    <p:extLst>
      <p:ext uri="{BB962C8B-B14F-4D97-AF65-F5344CB8AC3E}">
        <p14:creationId xmlns:p14="http://schemas.microsoft.com/office/powerpoint/2010/main" val="273737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FF MOT is to </a:t>
            </a:r>
          </a:p>
          <a:p>
            <a:endParaRPr lang="en-US" dirty="0"/>
          </a:p>
          <a:p>
            <a:pPr marL="228600" indent="-228600">
              <a:buAutoNum type="arabicPeriod"/>
            </a:pPr>
            <a:r>
              <a:rPr lang="en-US" dirty="0" smtClean="0"/>
              <a:t>Highlight the importance of the 2011 UK CMO Guidelines for Physical Activity for Older Adults (65+). Published by the Department of Health, they form the basis of physical activity promotion, programming and advice for people over the age of 65.</a:t>
            </a:r>
          </a:p>
          <a:p>
            <a:pPr marL="228600" indent="-228600">
              <a:buAutoNum type="arabicPeriod"/>
            </a:pPr>
            <a:endParaRPr lang="en-US" dirty="0"/>
          </a:p>
          <a:p>
            <a:pPr marL="228600" indent="-228600">
              <a:buAutoNum type="arabicPeriod"/>
            </a:pPr>
            <a:r>
              <a:rPr lang="en-US" dirty="0" smtClean="0"/>
              <a:t>The UK CMO Guidelines highlighted in particular, the importance of maintaining strength and balance in later life as critical to the independence and mobility of older people as well as the need to reduce sedentary </a:t>
            </a:r>
            <a:r>
              <a:rPr lang="en-US" dirty="0" err="1" smtClean="0"/>
              <a:t>behaviour</a:t>
            </a:r>
            <a:r>
              <a:rPr lang="en-US" dirty="0" smtClean="0"/>
              <a:t> (sitting time) amongst the older </a:t>
            </a:r>
            <a:r>
              <a:rPr lang="en-US" dirty="0"/>
              <a:t>p</a:t>
            </a:r>
            <a:r>
              <a:rPr lang="en-US" dirty="0" smtClean="0"/>
              <a:t>opulation. These three elements are new to physical activity promotion with older people.</a:t>
            </a:r>
          </a:p>
          <a:p>
            <a:pPr marL="228600" indent="-228600">
              <a:buAutoNum type="arabicPeriod"/>
            </a:pPr>
            <a:endParaRPr lang="en-US" dirty="0"/>
          </a:p>
          <a:p>
            <a:pPr marL="228600" indent="-228600">
              <a:buAutoNum type="arabicPeriod"/>
            </a:pPr>
            <a:r>
              <a:rPr lang="en-US" dirty="0" smtClean="0"/>
              <a:t>Through education and guidance, motivate and encourage older people to take part in safe and purposeful  local physical activity opportunities</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a:t>
            </a:fld>
            <a:endParaRPr lang="en-US"/>
          </a:p>
        </p:txBody>
      </p:sp>
    </p:spTree>
    <p:extLst>
      <p:ext uri="{BB962C8B-B14F-4D97-AF65-F5344CB8AC3E}">
        <p14:creationId xmlns:p14="http://schemas.microsoft.com/office/powerpoint/2010/main" val="1150625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a:t>
            </a:r>
            <a:r>
              <a:rPr lang="en-US" dirty="0" err="1" smtClean="0"/>
              <a:t>studes</a:t>
            </a:r>
            <a:r>
              <a:rPr lang="en-US" dirty="0" smtClean="0"/>
              <a:t> to illustrate the different applications of the Functional Fitness MOT</a:t>
            </a:r>
          </a:p>
          <a:p>
            <a:endParaRPr lang="en-US" dirty="0"/>
          </a:p>
          <a:p>
            <a:r>
              <a:rPr lang="en-US" dirty="0" smtClean="0"/>
              <a:t>Aberdeen City Council have sustained their </a:t>
            </a:r>
            <a:r>
              <a:rPr lang="en-US" dirty="0" err="1" smtClean="0"/>
              <a:t>programme</a:t>
            </a:r>
            <a:r>
              <a:rPr lang="en-US" dirty="0" smtClean="0"/>
              <a:t> for 3 years. </a:t>
            </a:r>
          </a:p>
          <a:p>
            <a:endParaRPr lang="en-US" dirty="0"/>
          </a:p>
          <a:p>
            <a:r>
              <a:rPr lang="en-US" dirty="0" smtClean="0"/>
              <a:t>Beginning with larger city </a:t>
            </a:r>
            <a:r>
              <a:rPr lang="en-US" dirty="0" err="1" smtClean="0"/>
              <a:t>centre</a:t>
            </a:r>
            <a:r>
              <a:rPr lang="en-US" dirty="0" smtClean="0"/>
              <a:t> “health fairs” reaching up to 90 participants in a day involving a range of local service providers in an exhibition as well as an opportunity to meet local physical activity providers.</a:t>
            </a:r>
          </a:p>
          <a:p>
            <a:endParaRPr lang="en-US" dirty="0"/>
          </a:p>
          <a:p>
            <a:r>
              <a:rPr lang="en-US" dirty="0" smtClean="0"/>
              <a:t>These events are held every 6 months and complimented by smaller events in local community halls for those older people who find travelling to the city </a:t>
            </a:r>
            <a:r>
              <a:rPr lang="en-US" dirty="0" err="1" smtClean="0"/>
              <a:t>centre</a:t>
            </a:r>
            <a:r>
              <a:rPr lang="en-US" dirty="0" smtClean="0"/>
              <a:t> difficult.</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20</a:t>
            </a:fld>
            <a:endParaRPr lang="en-US"/>
          </a:p>
        </p:txBody>
      </p:sp>
    </p:spTree>
    <p:extLst>
      <p:ext uri="{BB962C8B-B14F-4D97-AF65-F5344CB8AC3E}">
        <p14:creationId xmlns:p14="http://schemas.microsoft.com/office/powerpoint/2010/main" val="54242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Rochdale</a:t>
            </a:r>
            <a:r>
              <a:rPr lang="en-US" dirty="0" smtClean="0"/>
              <a:t> Link4Life </a:t>
            </a:r>
            <a:r>
              <a:rPr lang="en-US" dirty="0" err="1" smtClean="0"/>
              <a:t>programme</a:t>
            </a:r>
            <a:r>
              <a:rPr lang="en-US" dirty="0" smtClean="0"/>
              <a:t> use the Functional Fitness MOT as an entry point into local weekly exercise classes.</a:t>
            </a:r>
          </a:p>
          <a:p>
            <a:endParaRPr lang="en-US" dirty="0"/>
          </a:p>
          <a:p>
            <a:r>
              <a:rPr lang="en-US" dirty="0" smtClean="0"/>
              <a:t>Based on success and improvements in functional fitness after 10 weeks participants are then directed into other activity groups of choice</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21</a:t>
            </a:fld>
            <a:endParaRPr lang="en-US"/>
          </a:p>
        </p:txBody>
      </p:sp>
    </p:spTree>
    <p:extLst>
      <p:ext uri="{BB962C8B-B14F-4D97-AF65-F5344CB8AC3E}">
        <p14:creationId xmlns:p14="http://schemas.microsoft.com/office/powerpoint/2010/main" val="117417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ROAR is a community based enterprise in Paisley, that runs 10 local Health and </a:t>
            </a:r>
            <a:r>
              <a:rPr lang="en-US" dirty="0"/>
              <a:t>W</a:t>
            </a:r>
            <a:r>
              <a:rPr lang="en-US" dirty="0" smtClean="0"/>
              <a:t>ellbeing clubs for older people at risk of loneliness and isolation.</a:t>
            </a:r>
          </a:p>
          <a:p>
            <a:endParaRPr lang="en-US" dirty="0"/>
          </a:p>
          <a:p>
            <a:r>
              <a:rPr lang="en-US" dirty="0" smtClean="0"/>
              <a:t>Following Functional Fitness activities involving physiotherapy students, follow up reported exciting outcomes from the group members.</a:t>
            </a:r>
          </a:p>
          <a:p>
            <a:endParaRPr lang="en-US" dirty="0"/>
          </a:p>
          <a:p>
            <a:r>
              <a:rPr lang="en-US" dirty="0" smtClean="0"/>
              <a:t>In addition to improved functional fitness scores, reporter significantly increased participation in community and social events amongst members feeling much more confident to get “out and about”</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22</a:t>
            </a:fld>
            <a:endParaRPr lang="en-US"/>
          </a:p>
        </p:txBody>
      </p:sp>
    </p:spTree>
    <p:extLst>
      <p:ext uri="{BB962C8B-B14F-4D97-AF65-F5344CB8AC3E}">
        <p14:creationId xmlns:p14="http://schemas.microsoft.com/office/powerpoint/2010/main" val="211242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Cumbria</a:t>
            </a:r>
            <a:r>
              <a:rPr lang="en-US" dirty="0" smtClean="0"/>
              <a:t> Physiotherapy services, working with local community  partners have run 2 half-day Functional Fitness events making use of local libraries as accessible venues.</a:t>
            </a:r>
          </a:p>
          <a:p>
            <a:endParaRPr lang="en-US" dirty="0"/>
          </a:p>
          <a:p>
            <a:r>
              <a:rPr lang="en-US" dirty="0" smtClean="0"/>
              <a:t>The Functional Fitness MOT activities have been supported by a range of other health and wellbeing checks and even in a short space of time, have attracted over 250 people from 49 - 92.</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23</a:t>
            </a:fld>
            <a:endParaRPr lang="en-US"/>
          </a:p>
        </p:txBody>
      </p:sp>
    </p:spTree>
    <p:extLst>
      <p:ext uri="{BB962C8B-B14F-4D97-AF65-F5344CB8AC3E}">
        <p14:creationId xmlns:p14="http://schemas.microsoft.com/office/powerpoint/2010/main" val="977216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the experience of Later Life Training suggests that the Functional Fitness NMOT can be applied in a variety of settings and be scaled up or down to suit the needs and resources of local services as well as targeting different population, from 1 – 1 assessments to large scale health fair and MOT events.</a:t>
            </a:r>
          </a:p>
          <a:p>
            <a:endParaRPr lang="en-US" dirty="0"/>
          </a:p>
          <a:p>
            <a:r>
              <a:rPr lang="en-US" dirty="0" smtClean="0"/>
              <a:t>These activities can also be carried out in a variety of settings in order to reach different groups of older people and many activities supported by either older volunteers or students from Further or Higher Education.</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24</a:t>
            </a:fld>
            <a:endParaRPr lang="en-US"/>
          </a:p>
        </p:txBody>
      </p:sp>
    </p:spTree>
    <p:extLst>
      <p:ext uri="{BB962C8B-B14F-4D97-AF65-F5344CB8AC3E}">
        <p14:creationId xmlns:p14="http://schemas.microsoft.com/office/powerpoint/2010/main" val="203872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elements of why the Functional Fitness =MOT can be effective in local community settings.</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25</a:t>
            </a:fld>
            <a:endParaRPr lang="en-US"/>
          </a:p>
        </p:txBody>
      </p:sp>
    </p:spTree>
    <p:extLst>
      <p:ext uri="{BB962C8B-B14F-4D97-AF65-F5344CB8AC3E}">
        <p14:creationId xmlns:p14="http://schemas.microsoft.com/office/powerpoint/2010/main" val="2808476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resources required to implement Functional Fitness MOT Activities are available as free downloads from the Later Life Training website as well as details of Functional </a:t>
            </a:r>
            <a:r>
              <a:rPr lang="en-US" dirty="0" err="1" smtClean="0"/>
              <a:t>FitnessCPD</a:t>
            </a:r>
            <a:r>
              <a:rPr lang="en-US" dirty="0" smtClean="0"/>
              <a:t>  training days/activities that are available</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26</a:t>
            </a:fld>
            <a:endParaRPr lang="en-US"/>
          </a:p>
        </p:txBody>
      </p:sp>
    </p:spTree>
    <p:extLst>
      <p:ext uri="{BB962C8B-B14F-4D97-AF65-F5344CB8AC3E}">
        <p14:creationId xmlns:p14="http://schemas.microsoft.com/office/powerpoint/2010/main" val="157393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Functional Fitness MOT was designed by Prof. Dawn Skelton at Glasgow Caledonian University, initially as a contribution to the 2011 Glasgow Science Festival and Glasgow’s Active Ageing Week.</a:t>
            </a:r>
          </a:p>
          <a:p>
            <a:endParaRPr lang="en-US" dirty="0"/>
          </a:p>
          <a:p>
            <a:r>
              <a:rPr lang="en-US" dirty="0" smtClean="0"/>
              <a:t>After initial pilots in local shopping and leisure </a:t>
            </a:r>
            <a:r>
              <a:rPr lang="en-US" dirty="0" err="1" smtClean="0"/>
              <a:t>centres</a:t>
            </a:r>
            <a:r>
              <a:rPr lang="en-US" dirty="0" smtClean="0"/>
              <a:t>, the Functional Fitness MOT was launched in 2012 at the 8</a:t>
            </a:r>
            <a:r>
              <a:rPr lang="en-US" baseline="30000" dirty="0" smtClean="0"/>
              <a:t>th</a:t>
            </a:r>
            <a:r>
              <a:rPr lang="en-US" dirty="0" smtClean="0"/>
              <a:t> World Congress on Active Ageing also in Glasgow attracting over 250 older people and their </a:t>
            </a:r>
            <a:r>
              <a:rPr lang="en-US" dirty="0" err="1" smtClean="0"/>
              <a:t>carers</a:t>
            </a:r>
            <a:r>
              <a:rPr lang="en-US" dirty="0" smtClean="0"/>
              <a:t>.</a:t>
            </a:r>
          </a:p>
          <a:p>
            <a:endParaRPr lang="en-US" dirty="0"/>
          </a:p>
          <a:p>
            <a:r>
              <a:rPr lang="en-US" dirty="0" smtClean="0"/>
              <a:t>Since the summer of 2013, over 700 professionals across the UK (including exercise and fitness teachers, physiotherapists, sports development officers, active ageing officers, health trainers) have been trained to use the Functional Fitness MOT.</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3</a:t>
            </a:fld>
            <a:endParaRPr lang="en-US"/>
          </a:p>
        </p:txBody>
      </p:sp>
    </p:spTree>
    <p:extLst>
      <p:ext uri="{BB962C8B-B14F-4D97-AF65-F5344CB8AC3E}">
        <p14:creationId xmlns:p14="http://schemas.microsoft.com/office/powerpoint/2010/main" val="1548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Functional Fitness MOT can be used in a number of ways to build upon your existing work to promote Active Ageing including targeting new communities and older populations, working with new local partners and educating the Active Ageing workforce.</a:t>
            </a:r>
          </a:p>
          <a:p>
            <a:endParaRPr lang="en-US" dirty="0"/>
          </a:p>
          <a:p>
            <a:r>
              <a:rPr lang="en-US" dirty="0" smtClean="0"/>
              <a:t>Since 2013, the Functional Fitness has also been promoted as a contribution to the Department for Work and Pensions’ Older People’s Day . Held each year on October 1</a:t>
            </a:r>
            <a:r>
              <a:rPr lang="en-US" baseline="30000" dirty="0" smtClean="0"/>
              <a:t>st</a:t>
            </a:r>
            <a:r>
              <a:rPr lang="en-US" dirty="0" smtClean="0"/>
              <a:t>, when across the UK, local </a:t>
            </a:r>
            <a:r>
              <a:rPr lang="en-US" dirty="0" err="1" smtClean="0"/>
              <a:t>organisations</a:t>
            </a:r>
            <a:r>
              <a:rPr lang="en-US" dirty="0" smtClean="0"/>
              <a:t> hold a range of events to engage older people and communities in festivals, health fairs and come and try it events.</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4</a:t>
            </a:fld>
            <a:endParaRPr lang="en-US"/>
          </a:p>
        </p:txBody>
      </p:sp>
    </p:spTree>
    <p:extLst>
      <p:ext uri="{BB962C8B-B14F-4D97-AF65-F5344CB8AC3E}">
        <p14:creationId xmlns:p14="http://schemas.microsoft.com/office/powerpoint/2010/main" val="310946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Functional fitness shifts the focus of health and physical activity promotion. </a:t>
            </a:r>
          </a:p>
          <a:p>
            <a:endParaRPr lang="en-US" dirty="0"/>
          </a:p>
          <a:p>
            <a:r>
              <a:rPr lang="en-US" dirty="0" smtClean="0"/>
              <a:t>It highlights the need, that in addition to the health benefits of physical activity for older people, it is  to maintain sufficient strength, balance and endurance to maintain the performance of everyday living, such as rising from a chair, climbing the stairs and walking to the shops.</a:t>
            </a:r>
          </a:p>
          <a:p>
            <a:endParaRPr lang="en-US" dirty="0"/>
          </a:p>
          <a:p>
            <a:r>
              <a:rPr lang="en-US" dirty="0" smtClean="0"/>
              <a:t>Research tells us that this(independent living)  becomes as if not more important to older people in later life as good health.</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5</a:t>
            </a:fld>
            <a:endParaRPr lang="en-US"/>
          </a:p>
        </p:txBody>
      </p:sp>
    </p:spTree>
    <p:extLst>
      <p:ext uri="{BB962C8B-B14F-4D97-AF65-F5344CB8AC3E}">
        <p14:creationId xmlns:p14="http://schemas.microsoft.com/office/powerpoint/2010/main" val="315065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dirty="0" smtClean="0"/>
              <a:t>n intriguing and enjoyable  interactive activity, the Functional Fitness MOT suggests that a check up, to ensure “all the parts are working”, the concept of a regular MOT is one that older people would understand.</a:t>
            </a:r>
          </a:p>
          <a:p>
            <a:endParaRPr lang="en-US" dirty="0"/>
          </a:p>
          <a:p>
            <a:r>
              <a:rPr lang="en-US" dirty="0" smtClean="0"/>
              <a:t>It has a sound evidence base in that the process is based upon the concepts of </a:t>
            </a:r>
            <a:r>
              <a:rPr lang="en-US" dirty="0" err="1" smtClean="0"/>
              <a:t>personalisation</a:t>
            </a:r>
            <a:r>
              <a:rPr lang="en-US" dirty="0" smtClean="0"/>
              <a:t>, tailoring of information and education, assisting with solutions and decision making and offering a choice of local activities and opportunities.</a:t>
            </a:r>
          </a:p>
          <a:p>
            <a:endParaRPr lang="en-US" dirty="0"/>
          </a:p>
          <a:p>
            <a:r>
              <a:rPr lang="en-US" dirty="0" smtClean="0"/>
              <a:t>The individual assessments and comparisons with scores of other older people are based upon normative data from studies involving over 10,000 community dwelling older people. (</a:t>
            </a:r>
            <a:r>
              <a:rPr lang="en-US" dirty="0" err="1" smtClean="0"/>
              <a:t>Rikkli</a:t>
            </a:r>
            <a:r>
              <a:rPr lang="en-US" dirty="0" smtClean="0"/>
              <a:t> and Jones 2006)</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6</a:t>
            </a:fld>
            <a:endParaRPr lang="en-US"/>
          </a:p>
        </p:txBody>
      </p:sp>
    </p:spTree>
    <p:extLst>
      <p:ext uri="{BB962C8B-B14F-4D97-AF65-F5344CB8AC3E}">
        <p14:creationId xmlns:p14="http://schemas.microsoft.com/office/powerpoint/2010/main" val="85213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be clear however, that the Functional Fitness MOT tool is not designed, nor appropriate for use as</a:t>
            </a:r>
          </a:p>
          <a:p>
            <a:endParaRPr lang="en-US" dirty="0"/>
          </a:p>
          <a:p>
            <a:r>
              <a:rPr lang="en-US" dirty="0" smtClean="0"/>
              <a:t>A research tool</a:t>
            </a:r>
          </a:p>
          <a:p>
            <a:r>
              <a:rPr lang="en-US" dirty="0" smtClean="0"/>
              <a:t>A pre-post </a:t>
            </a:r>
            <a:r>
              <a:rPr lang="en-US" dirty="0" err="1" smtClean="0"/>
              <a:t>programme</a:t>
            </a:r>
            <a:r>
              <a:rPr lang="en-US" dirty="0" smtClean="0"/>
              <a:t> evaluation tool or an alternative to pre-exercise assessment.</a:t>
            </a:r>
          </a:p>
          <a:p>
            <a:endParaRPr lang="en-US" dirty="0"/>
          </a:p>
          <a:p>
            <a:r>
              <a:rPr lang="en-US" dirty="0" smtClean="0"/>
              <a:t>Although there is a similarity, the </a:t>
            </a:r>
            <a:r>
              <a:rPr lang="en-US" dirty="0" err="1" smtClean="0"/>
              <a:t>actvities</a:t>
            </a:r>
            <a:r>
              <a:rPr lang="en-US" dirty="0" smtClean="0"/>
              <a:t> within the Functional Fitness tool do not form an exercise </a:t>
            </a:r>
            <a:r>
              <a:rPr lang="en-US" dirty="0" err="1" smtClean="0"/>
              <a:t>programme</a:t>
            </a:r>
            <a:endParaRPr lang="en-US" dirty="0" smtClean="0"/>
          </a:p>
          <a:p>
            <a:endParaRPr lang="en-US" dirty="0"/>
          </a:p>
          <a:p>
            <a:r>
              <a:rPr lang="en-US" dirty="0" smtClean="0"/>
              <a:t>An activity within residential care settings as the data sets do not include scores from frailer, older people, but more importantly, the level of functional ability required to perform that assessment tasks would be greater than that of frailer, older people, exposing them to bot failure and risk.</a:t>
            </a:r>
          </a:p>
          <a:p>
            <a:endParaRPr lang="en-US" dirty="0"/>
          </a:p>
          <a:p>
            <a:r>
              <a:rPr lang="en-US" dirty="0" smtClean="0"/>
              <a:t>NB The Functional Fitness MOT might be appropriate as an educational tool for staff who work in residential care settings and their understanding of functional fitness and activities of daily living.</a:t>
            </a:r>
          </a:p>
          <a:p>
            <a:endParaRPr lang="en-US" dirty="0"/>
          </a:p>
          <a:p>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7</a:t>
            </a:fld>
            <a:endParaRPr lang="en-US"/>
          </a:p>
        </p:txBody>
      </p:sp>
    </p:spTree>
    <p:extLst>
      <p:ext uri="{BB962C8B-B14F-4D97-AF65-F5344CB8AC3E}">
        <p14:creationId xmlns:p14="http://schemas.microsoft.com/office/powerpoint/2010/main" val="236929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27F8EF-C32F-6C43-AE47-00FCA2195C99}" type="slidenum">
              <a:rPr lang="en-US" smtClean="0"/>
              <a:t>8</a:t>
            </a:fld>
            <a:endParaRPr lang="en-US"/>
          </a:p>
        </p:txBody>
      </p:sp>
    </p:spTree>
    <p:extLst>
      <p:ext uri="{BB962C8B-B14F-4D97-AF65-F5344CB8AC3E}">
        <p14:creationId xmlns:p14="http://schemas.microsoft.com/office/powerpoint/2010/main" val="120229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explanation of what happens during a Functional Fitness MOT activity session.</a:t>
            </a:r>
          </a:p>
          <a:p>
            <a:endParaRPr lang="en-US" dirty="0"/>
          </a:p>
          <a:p>
            <a:r>
              <a:rPr lang="en-US" dirty="0" smtClean="0"/>
              <a:t>Local </a:t>
            </a:r>
            <a:r>
              <a:rPr lang="en-US" dirty="0" err="1" smtClean="0"/>
              <a:t>organisers</a:t>
            </a:r>
            <a:r>
              <a:rPr lang="en-US" dirty="0" smtClean="0"/>
              <a:t> are able to undertake their own promotion and targeting</a:t>
            </a:r>
          </a:p>
          <a:p>
            <a:endParaRPr lang="en-US" dirty="0"/>
          </a:p>
          <a:p>
            <a:r>
              <a:rPr lang="en-US" dirty="0" smtClean="0"/>
              <a:t>During the session, participants are individually assessed on a maximum of 9 assessment activities (to be illustrated in next few slides). Following the assessment, they are involved in a 1 – 1 discussion with the assessor about their results, strengths and areas of concern. A conversation can them take place about how the individual might be motivated to take action (</a:t>
            </a:r>
            <a:r>
              <a:rPr lang="en-US" dirty="0" err="1" smtClean="0"/>
              <a:t>ie</a:t>
            </a:r>
            <a:r>
              <a:rPr lang="en-US" dirty="0" smtClean="0"/>
              <a:t> increase their physical activity, join a group and participants can be signposted to a choice of activities. This may be supported by an action plan.</a:t>
            </a:r>
          </a:p>
          <a:p>
            <a:endParaRPr lang="en-US" dirty="0"/>
          </a:p>
          <a:p>
            <a:r>
              <a:rPr lang="en-US" dirty="0" smtClean="0"/>
              <a:t>The FF MOT and any action plan becomes the property of the individual to take home as a record of the assessment.</a:t>
            </a:r>
          </a:p>
          <a:p>
            <a:endParaRPr lang="en-US" dirty="0"/>
          </a:p>
          <a:p>
            <a:r>
              <a:rPr lang="en-US" dirty="0" smtClean="0"/>
              <a:t>If agreed (and subject to local  data protection procedures) participants can be asked if they would liked to be contacted after a specified period of time to see if taking part in the Functional Fitness MOT has affected their participation in physical activity or helped them in any other way.</a:t>
            </a:r>
            <a:endParaRPr lang="en-US" dirty="0"/>
          </a:p>
        </p:txBody>
      </p:sp>
      <p:sp>
        <p:nvSpPr>
          <p:cNvPr id="4" name="Slide Number Placeholder 3"/>
          <p:cNvSpPr>
            <a:spLocks noGrp="1"/>
          </p:cNvSpPr>
          <p:nvPr>
            <p:ph type="sldNum" sz="quarter" idx="10"/>
          </p:nvPr>
        </p:nvSpPr>
        <p:spPr/>
        <p:txBody>
          <a:bodyPr/>
          <a:lstStyle/>
          <a:p>
            <a:fld id="{B327F8EF-C32F-6C43-AE47-00FCA2195C99}" type="slidenum">
              <a:rPr lang="en-US" smtClean="0"/>
              <a:t>9</a:t>
            </a:fld>
            <a:endParaRPr lang="en-US"/>
          </a:p>
        </p:txBody>
      </p:sp>
    </p:spTree>
    <p:extLst>
      <p:ext uri="{BB962C8B-B14F-4D97-AF65-F5344CB8AC3E}">
        <p14:creationId xmlns:p14="http://schemas.microsoft.com/office/powerpoint/2010/main" val="93117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FD805D-7F1A-44FB-BD5A-AFB4A67FB896}" type="datetimeFigureOut">
              <a:rPr lang="en-GB" smtClean="0"/>
              <a:pPr/>
              <a:t>21/08/17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D805D-7F1A-44FB-BD5A-AFB4A67FB896}" type="datetimeFigureOut">
              <a:rPr lang="en-GB" smtClean="0"/>
              <a:pPr/>
              <a:t>21/08/17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D805D-7F1A-44FB-BD5A-AFB4A67FB896}" type="datetimeFigureOut">
              <a:rPr lang="en-GB" smtClean="0"/>
              <a:pPr/>
              <a:t>21/08/17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D805D-7F1A-44FB-BD5A-AFB4A67FB896}" type="datetimeFigureOut">
              <a:rPr lang="en-GB" smtClean="0"/>
              <a:pPr/>
              <a:t>21/08/17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D805D-7F1A-44FB-BD5A-AFB4A67FB896}" type="datetimeFigureOut">
              <a:rPr lang="en-GB" smtClean="0"/>
              <a:pPr/>
              <a:t>21/08/17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FD805D-7F1A-44FB-BD5A-AFB4A67FB896}" type="datetimeFigureOut">
              <a:rPr lang="en-GB" smtClean="0"/>
              <a:pPr/>
              <a:t>21/08/17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FD805D-7F1A-44FB-BD5A-AFB4A67FB896}" type="datetimeFigureOut">
              <a:rPr lang="en-GB" smtClean="0"/>
              <a:pPr/>
              <a:t>21/08/17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FD805D-7F1A-44FB-BD5A-AFB4A67FB896}" type="datetimeFigureOut">
              <a:rPr lang="en-GB" smtClean="0"/>
              <a:pPr/>
              <a:t>21/08/17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805D-7F1A-44FB-BD5A-AFB4A67FB896}" type="datetimeFigureOut">
              <a:rPr lang="en-GB" smtClean="0"/>
              <a:pPr/>
              <a:t>21/08/17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D805D-7F1A-44FB-BD5A-AFB4A67FB896}" type="datetimeFigureOut">
              <a:rPr lang="en-GB" smtClean="0"/>
              <a:pPr/>
              <a:t>21/08/17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D805D-7F1A-44FB-BD5A-AFB4A67FB896}" type="datetimeFigureOut">
              <a:rPr lang="en-GB" smtClean="0"/>
              <a:pPr/>
              <a:t>21/08/17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9969F-21E3-4C0C-A0B1-E9797191CA5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D805D-7F1A-44FB-BD5A-AFB4A67FB896}" type="datetimeFigureOut">
              <a:rPr lang="en-GB" smtClean="0"/>
              <a:pPr/>
              <a:t>21/08/17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9969F-21E3-4C0C-A0B1-E9797191CA5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laterlifetraining.co.uk/" TargetMode="External"/><Relationship Id="rId4" Type="http://schemas.openxmlformats.org/officeDocument/2006/relationships/image" Target="../media/image2.png"/><Relationship Id="rId5" Type="http://schemas.openxmlformats.org/officeDocument/2006/relationships/image" Target="../media/image43.jpg"/><Relationship Id="rId6"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b="1" dirty="0"/>
              <a:t>Raising Awareness – using the Functional </a:t>
            </a:r>
            <a:r>
              <a:rPr lang="en-GB" b="1" dirty="0" smtClean="0"/>
              <a:t>Fitness MOT</a:t>
            </a:r>
            <a:endParaRPr lang="en-GB" dirty="0"/>
          </a:p>
        </p:txBody>
      </p:sp>
      <p:sp>
        <p:nvSpPr>
          <p:cNvPr id="3" name="Subtitle 2"/>
          <p:cNvSpPr>
            <a:spLocks noGrp="1"/>
          </p:cNvSpPr>
          <p:nvPr>
            <p:ph type="subTitle" idx="1"/>
          </p:nvPr>
        </p:nvSpPr>
        <p:spPr>
          <a:xfrm>
            <a:off x="1331640" y="3356992"/>
            <a:ext cx="6400800" cy="1752600"/>
          </a:xfrm>
        </p:spPr>
        <p:txBody>
          <a:bodyPr/>
          <a:lstStyle/>
          <a:p>
            <a:r>
              <a:rPr lang="en-GB" b="1" dirty="0" smtClean="0">
                <a:solidFill>
                  <a:schemeClr val="tx2"/>
                </a:solidFill>
              </a:rPr>
              <a:t>Professor Dawn Skelton</a:t>
            </a:r>
          </a:p>
          <a:p>
            <a:r>
              <a:rPr lang="en-GB" b="1" dirty="0" smtClean="0">
                <a:solidFill>
                  <a:schemeClr val="tx2"/>
                </a:solidFill>
              </a:rPr>
              <a:t>Glasgow Caledonian University</a:t>
            </a:r>
          </a:p>
          <a:p>
            <a:r>
              <a:rPr lang="en-GB" b="1" dirty="0" smtClean="0">
                <a:solidFill>
                  <a:schemeClr val="tx2"/>
                </a:solidFill>
              </a:rPr>
              <a:t>&amp; Later Life Training</a:t>
            </a:r>
            <a:endParaRPr lang="en-GB" b="1" dirty="0">
              <a:solidFill>
                <a:schemeClr val="tx2"/>
              </a:solidFill>
            </a:endParaRPr>
          </a:p>
        </p:txBody>
      </p:sp>
      <p:pic>
        <p:nvPicPr>
          <p:cNvPr id="4" name="Picture 1" descr="IAHR Email Banner.jpg"/>
          <p:cNvPicPr>
            <a:picLocks noChangeAspect="1" noChangeArrowheads="1"/>
          </p:cNvPicPr>
          <p:nvPr/>
        </p:nvPicPr>
        <p:blipFill>
          <a:blip r:embed="rId3" cstate="screen"/>
          <a:srcRect/>
          <a:stretch>
            <a:fillRect/>
          </a:stretch>
        </p:blipFill>
        <p:spPr bwMode="auto">
          <a:xfrm>
            <a:off x="374873" y="5493300"/>
            <a:ext cx="6141343" cy="1025074"/>
          </a:xfrm>
          <a:prstGeom prst="rect">
            <a:avLst/>
          </a:prstGeom>
          <a:noFill/>
          <a:ln w="9525">
            <a:noFill/>
            <a:miter lim="800000"/>
            <a:headEnd/>
            <a:tailEnd/>
          </a:ln>
        </p:spPr>
      </p:pic>
      <p:pic>
        <p:nvPicPr>
          <p:cNvPr id="5" name="Picture 4" descr="lltlogo_trans_web.png"/>
          <p:cNvPicPr>
            <a:picLocks noChangeAspect="1"/>
          </p:cNvPicPr>
          <p:nvPr/>
        </p:nvPicPr>
        <p:blipFill>
          <a:blip r:embed="rId4" cstate="screen"/>
          <a:stretch>
            <a:fillRect/>
          </a:stretch>
        </p:blipFill>
        <p:spPr>
          <a:xfrm>
            <a:off x="6660232" y="5517232"/>
            <a:ext cx="2208952" cy="10081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Personalised take home information</a:t>
            </a:r>
            <a:endParaRPr lang="en-GB" b="1" dirty="0">
              <a:solidFill>
                <a:schemeClr val="tx2"/>
              </a:solidFill>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773165">
            <a:off x="4752147" y="1798224"/>
            <a:ext cx="2056203" cy="2996754"/>
          </a:xfrm>
          <a:prstGeom prst="rect">
            <a:avLst/>
          </a:prstGeom>
          <a:noFill/>
          <a:ln w="9525">
            <a:solidFill>
              <a:schemeClr val="tx2">
                <a:lumMod val="75000"/>
              </a:schemeClr>
            </a:solidFill>
            <a:miter lim="800000"/>
            <a:headEnd/>
            <a:tailEnd/>
          </a:ln>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51391">
            <a:off x="6530952" y="2063211"/>
            <a:ext cx="2019778" cy="3024593"/>
          </a:xfrm>
          <a:prstGeom prst="rect">
            <a:avLst/>
          </a:prstGeom>
          <a:noFill/>
          <a:ln w="9525">
            <a:solidFill>
              <a:schemeClr val="tx2">
                <a:lumMod val="75000"/>
              </a:schemeClr>
            </a:solidFill>
            <a:miter lim="800000"/>
            <a:headEnd/>
            <a:tailEnd/>
          </a:ln>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3717032"/>
            <a:ext cx="2087116" cy="2793053"/>
          </a:xfrm>
          <a:prstGeom prst="rect">
            <a:avLst/>
          </a:prstGeom>
          <a:noFill/>
          <a:ln w="9525">
            <a:solidFill>
              <a:schemeClr val="tx2">
                <a:lumMod val="75000"/>
              </a:schemeClr>
            </a:solidFill>
            <a:miter lim="800000"/>
            <a:headEnd/>
            <a:tailEnd/>
          </a:ln>
        </p:spPr>
      </p:pic>
      <p:pic>
        <p:nvPicPr>
          <p:cNvPr id="7" name="Picture 6"/>
          <p:cNvPicPr>
            <a:picLocks noChangeAspect="1"/>
          </p:cNvPicPr>
          <p:nvPr/>
        </p:nvPicPr>
        <p:blipFill>
          <a:blip r:embed="rId6"/>
          <a:stretch>
            <a:fillRect/>
          </a:stretch>
        </p:blipFill>
        <p:spPr>
          <a:xfrm>
            <a:off x="827584" y="1772816"/>
            <a:ext cx="3168352" cy="4513817"/>
          </a:xfrm>
          <a:prstGeom prst="rect">
            <a:avLst/>
          </a:prstGeom>
          <a:noFill/>
          <a:ln w="9525">
            <a:solidFill>
              <a:schemeClr val="tx2"/>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b="1" dirty="0" smtClean="0">
                <a:solidFill>
                  <a:schemeClr val="tx2"/>
                </a:solidFill>
              </a:rPr>
              <a:t>Circuit approach</a:t>
            </a:r>
            <a:endParaRPr lang="en-GB" b="1" dirty="0">
              <a:solidFill>
                <a:schemeClr val="tx2"/>
              </a:solidFill>
            </a:endParaRPr>
          </a:p>
        </p:txBody>
      </p:sp>
      <p:sp>
        <p:nvSpPr>
          <p:cNvPr id="17" name="TextBox 16"/>
          <p:cNvSpPr txBox="1"/>
          <p:nvPr/>
        </p:nvSpPr>
        <p:spPr>
          <a:xfrm>
            <a:off x="6156176" y="3573016"/>
            <a:ext cx="2088232" cy="646331"/>
          </a:xfrm>
          <a:prstGeom prst="rect">
            <a:avLst/>
          </a:prstGeom>
          <a:noFill/>
        </p:spPr>
        <p:txBody>
          <a:bodyPr wrap="square" rtlCol="0">
            <a:spAutoFit/>
          </a:bodyPr>
          <a:lstStyle/>
          <a:p>
            <a:pPr algn="ctr"/>
            <a:r>
              <a:rPr lang="en-GB" b="1" dirty="0" smtClean="0"/>
              <a:t>Lower limb strength &amp; Endurance</a:t>
            </a:r>
            <a:endParaRPr lang="en-GB" b="1" dirty="0"/>
          </a:p>
        </p:txBody>
      </p:sp>
      <p:sp>
        <p:nvSpPr>
          <p:cNvPr id="18" name="TextBox 17"/>
          <p:cNvSpPr txBox="1"/>
          <p:nvPr/>
        </p:nvSpPr>
        <p:spPr>
          <a:xfrm>
            <a:off x="899592" y="5949280"/>
            <a:ext cx="2088232" cy="369332"/>
          </a:xfrm>
          <a:prstGeom prst="rect">
            <a:avLst/>
          </a:prstGeom>
          <a:noFill/>
        </p:spPr>
        <p:txBody>
          <a:bodyPr wrap="square" rtlCol="0">
            <a:spAutoFit/>
          </a:bodyPr>
          <a:lstStyle/>
          <a:p>
            <a:pPr algn="ctr"/>
            <a:r>
              <a:rPr lang="en-GB" b="1" dirty="0" smtClean="0"/>
              <a:t>Flexibility</a:t>
            </a:r>
            <a:endParaRPr lang="en-GB" b="1" dirty="0"/>
          </a:p>
        </p:txBody>
      </p:sp>
      <p:sp>
        <p:nvSpPr>
          <p:cNvPr id="19" name="TextBox 18"/>
          <p:cNvSpPr txBox="1"/>
          <p:nvPr/>
        </p:nvSpPr>
        <p:spPr>
          <a:xfrm>
            <a:off x="3563888" y="5949280"/>
            <a:ext cx="2088232" cy="369332"/>
          </a:xfrm>
          <a:prstGeom prst="rect">
            <a:avLst/>
          </a:prstGeom>
          <a:noFill/>
        </p:spPr>
        <p:txBody>
          <a:bodyPr wrap="square" rtlCol="0">
            <a:spAutoFit/>
          </a:bodyPr>
          <a:lstStyle/>
          <a:p>
            <a:pPr algn="ctr"/>
            <a:r>
              <a:rPr lang="en-GB" b="1" dirty="0" smtClean="0"/>
              <a:t>Flexibility</a:t>
            </a:r>
            <a:endParaRPr lang="en-GB" b="1" dirty="0"/>
          </a:p>
        </p:txBody>
      </p:sp>
      <p:sp>
        <p:nvSpPr>
          <p:cNvPr id="20" name="TextBox 19"/>
          <p:cNvSpPr txBox="1"/>
          <p:nvPr/>
        </p:nvSpPr>
        <p:spPr>
          <a:xfrm>
            <a:off x="6228184" y="5949280"/>
            <a:ext cx="2088232" cy="369332"/>
          </a:xfrm>
          <a:prstGeom prst="rect">
            <a:avLst/>
          </a:prstGeom>
          <a:noFill/>
        </p:spPr>
        <p:txBody>
          <a:bodyPr wrap="square" rtlCol="0">
            <a:spAutoFit/>
          </a:bodyPr>
          <a:lstStyle/>
          <a:p>
            <a:pPr algn="ctr"/>
            <a:r>
              <a:rPr lang="en-GB" b="1" dirty="0" smtClean="0"/>
              <a:t>Balance</a:t>
            </a:r>
            <a:endParaRPr lang="en-GB" b="1" dirty="0"/>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988840"/>
            <a:ext cx="2160240" cy="1514552"/>
          </a:xfrm>
          <a:prstGeom prst="rect">
            <a:avLst/>
          </a:prstGeom>
          <a:noFill/>
          <a:ln w="9525">
            <a:solidFill>
              <a:schemeClr val="tx2">
                <a:lumMod val="75000"/>
              </a:schemeClr>
            </a:solidFill>
            <a:miter lim="800000"/>
            <a:headEnd/>
            <a:tailEnd/>
          </a:ln>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0184" y="1988841"/>
            <a:ext cx="2149439" cy="1512168"/>
          </a:xfrm>
          <a:prstGeom prst="rect">
            <a:avLst/>
          </a:prstGeom>
          <a:noFill/>
          <a:ln w="9525">
            <a:solidFill>
              <a:schemeClr val="tx2">
                <a:lumMod val="75000"/>
              </a:schemeClr>
            </a:solidFill>
            <a:miter lim="800000"/>
            <a:headEnd/>
            <a:tailEnd/>
          </a:ln>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1988840"/>
            <a:ext cx="2143314" cy="1512168"/>
          </a:xfrm>
          <a:prstGeom prst="rect">
            <a:avLst/>
          </a:prstGeom>
          <a:noFill/>
          <a:ln w="9525">
            <a:solidFill>
              <a:schemeClr val="tx2">
                <a:lumMod val="75000"/>
              </a:schemeClr>
            </a:solidFill>
            <a:miter lim="800000"/>
            <a:headEnd/>
            <a:tailEnd/>
          </a:ln>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902" y="4365104"/>
            <a:ext cx="2148529" cy="1512168"/>
          </a:xfrm>
          <a:prstGeom prst="rect">
            <a:avLst/>
          </a:prstGeom>
          <a:noFill/>
          <a:ln w="9525">
            <a:solidFill>
              <a:schemeClr val="tx2">
                <a:lumMod val="75000"/>
              </a:schemeClr>
            </a:solidFill>
            <a:miter lim="800000"/>
            <a:headEnd/>
            <a:tailEnd/>
          </a:ln>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3888" y="4365104"/>
            <a:ext cx="2123728" cy="1512168"/>
          </a:xfrm>
          <a:prstGeom prst="rect">
            <a:avLst/>
          </a:prstGeom>
          <a:noFill/>
          <a:ln w="9525">
            <a:solidFill>
              <a:schemeClr val="tx2">
                <a:lumMod val="75000"/>
              </a:schemeClr>
            </a:solidFill>
            <a:miter lim="800000"/>
            <a:headEnd/>
            <a:tailEnd/>
          </a:ln>
        </p:spPr>
      </p:pic>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28184" y="4365104"/>
            <a:ext cx="2138484" cy="1512168"/>
          </a:xfrm>
          <a:prstGeom prst="rect">
            <a:avLst/>
          </a:prstGeom>
          <a:noFill/>
          <a:ln w="9525">
            <a:solidFill>
              <a:schemeClr val="tx2">
                <a:lumMod val="75000"/>
              </a:schemeClr>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Circuit approach</a:t>
            </a:r>
            <a:endParaRPr lang="en-GB" b="1" dirty="0">
              <a:solidFill>
                <a:schemeClr val="tx2"/>
              </a:solidFill>
            </a:endParaRPr>
          </a:p>
        </p:txBody>
      </p:sp>
      <p:sp>
        <p:nvSpPr>
          <p:cNvPr id="19" name="TextBox 18"/>
          <p:cNvSpPr txBox="1"/>
          <p:nvPr/>
        </p:nvSpPr>
        <p:spPr>
          <a:xfrm>
            <a:off x="6012160" y="5949280"/>
            <a:ext cx="2843808" cy="369332"/>
          </a:xfrm>
          <a:prstGeom prst="rect">
            <a:avLst/>
          </a:prstGeom>
          <a:noFill/>
        </p:spPr>
        <p:txBody>
          <a:bodyPr wrap="square" rtlCol="0">
            <a:spAutoFit/>
          </a:bodyPr>
          <a:lstStyle/>
          <a:p>
            <a:pPr algn="ctr"/>
            <a:r>
              <a:rPr lang="en-GB" b="1" dirty="0" smtClean="0"/>
              <a:t>Personalised Feedback</a:t>
            </a:r>
            <a:endParaRPr lang="en-GB" b="1" dirty="0"/>
          </a:p>
        </p:txBody>
      </p:sp>
      <p:pic>
        <p:nvPicPr>
          <p:cNvPr id="2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888" y="4077072"/>
            <a:ext cx="2152004" cy="2076305"/>
          </a:xfrm>
          <a:prstGeom prst="rect">
            <a:avLst/>
          </a:prstGeom>
          <a:noFill/>
          <a:ln w="9525">
            <a:solidFill>
              <a:schemeClr val="tx2">
                <a:lumMod val="75000"/>
              </a:schemeClr>
            </a:solidFill>
            <a:miter lim="800000"/>
            <a:headEnd/>
            <a:tailEnd/>
          </a:ln>
        </p:spPr>
      </p:pic>
      <p:sp>
        <p:nvSpPr>
          <p:cNvPr id="21" name="TextBox 20"/>
          <p:cNvSpPr txBox="1"/>
          <p:nvPr/>
        </p:nvSpPr>
        <p:spPr>
          <a:xfrm>
            <a:off x="899592" y="3356992"/>
            <a:ext cx="2088232" cy="369332"/>
          </a:xfrm>
          <a:prstGeom prst="rect">
            <a:avLst/>
          </a:prstGeom>
          <a:noFill/>
        </p:spPr>
        <p:txBody>
          <a:bodyPr wrap="square" rtlCol="0">
            <a:spAutoFit/>
          </a:bodyPr>
          <a:lstStyle/>
          <a:p>
            <a:pPr algn="ctr"/>
            <a:r>
              <a:rPr lang="en-GB" b="1" dirty="0" smtClean="0"/>
              <a:t>Balance</a:t>
            </a:r>
            <a:endParaRPr lang="en-GB" b="1" dirty="0"/>
          </a:p>
        </p:txBody>
      </p:sp>
      <p:sp>
        <p:nvSpPr>
          <p:cNvPr id="22" name="TextBox 21"/>
          <p:cNvSpPr txBox="1"/>
          <p:nvPr/>
        </p:nvSpPr>
        <p:spPr>
          <a:xfrm>
            <a:off x="3563888" y="3356992"/>
            <a:ext cx="2088232" cy="369332"/>
          </a:xfrm>
          <a:prstGeom prst="rect">
            <a:avLst/>
          </a:prstGeom>
          <a:noFill/>
        </p:spPr>
        <p:txBody>
          <a:bodyPr wrap="square" rtlCol="0">
            <a:spAutoFit/>
          </a:bodyPr>
          <a:lstStyle/>
          <a:p>
            <a:pPr algn="ctr"/>
            <a:r>
              <a:rPr lang="en-GB" b="1" dirty="0" smtClean="0"/>
              <a:t>Strength</a:t>
            </a:r>
            <a:endParaRPr lang="en-GB" b="1" dirty="0"/>
          </a:p>
        </p:txBody>
      </p:sp>
      <p:sp>
        <p:nvSpPr>
          <p:cNvPr id="23" name="TextBox 22"/>
          <p:cNvSpPr txBox="1"/>
          <p:nvPr/>
        </p:nvSpPr>
        <p:spPr>
          <a:xfrm>
            <a:off x="6300192" y="3356992"/>
            <a:ext cx="2088232" cy="369332"/>
          </a:xfrm>
          <a:prstGeom prst="rect">
            <a:avLst/>
          </a:prstGeom>
          <a:noFill/>
        </p:spPr>
        <p:txBody>
          <a:bodyPr wrap="square" rtlCol="0">
            <a:spAutoFit/>
          </a:bodyPr>
          <a:lstStyle/>
          <a:p>
            <a:pPr algn="ctr"/>
            <a:r>
              <a:rPr lang="en-GB" b="1" dirty="0" smtClean="0"/>
              <a:t>Endurance</a:t>
            </a:r>
            <a:endParaRPr lang="en-GB" b="1" dirty="0"/>
          </a:p>
        </p:txBody>
      </p:sp>
      <p:sp>
        <p:nvSpPr>
          <p:cNvPr id="24" name="TextBox 23"/>
          <p:cNvSpPr txBox="1"/>
          <p:nvPr/>
        </p:nvSpPr>
        <p:spPr>
          <a:xfrm>
            <a:off x="899592" y="5733256"/>
            <a:ext cx="2088232" cy="369332"/>
          </a:xfrm>
          <a:prstGeom prst="rect">
            <a:avLst/>
          </a:prstGeom>
          <a:noFill/>
        </p:spPr>
        <p:txBody>
          <a:bodyPr wrap="square" rtlCol="0">
            <a:spAutoFit/>
          </a:bodyPr>
          <a:lstStyle/>
          <a:p>
            <a:pPr algn="ctr"/>
            <a:r>
              <a:rPr lang="en-GB" b="1" dirty="0" smtClean="0"/>
              <a:t>Self reported PA</a:t>
            </a:r>
            <a:endParaRPr lang="en-GB" b="1" dirty="0"/>
          </a:p>
        </p:txBody>
      </p:sp>
      <p:sp>
        <p:nvSpPr>
          <p:cNvPr id="25" name="TextBox 24"/>
          <p:cNvSpPr txBox="1"/>
          <p:nvPr/>
        </p:nvSpPr>
        <p:spPr>
          <a:xfrm>
            <a:off x="6300192" y="4869160"/>
            <a:ext cx="2088232" cy="923330"/>
          </a:xfrm>
          <a:prstGeom prst="rect">
            <a:avLst/>
          </a:prstGeom>
          <a:noFill/>
        </p:spPr>
        <p:txBody>
          <a:bodyPr wrap="square" rtlCol="0">
            <a:spAutoFit/>
          </a:bodyPr>
          <a:lstStyle/>
          <a:p>
            <a:pPr algn="ctr"/>
            <a:r>
              <a:rPr lang="en-GB" b="1" dirty="0" smtClean="0"/>
              <a:t>Discussion about results and Action Plan</a:t>
            </a:r>
            <a:endParaRPr lang="en-GB" b="1" dirty="0"/>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628800"/>
            <a:ext cx="2232248" cy="1575573"/>
          </a:xfrm>
          <a:prstGeom prst="rect">
            <a:avLst/>
          </a:prstGeom>
          <a:noFill/>
          <a:ln w="9525">
            <a:solidFill>
              <a:schemeClr val="tx2">
                <a:lumMod val="75000"/>
              </a:schemeClr>
            </a:solidFill>
            <a:miter lim="800000"/>
            <a:headEnd/>
            <a:tailEnd/>
          </a:ln>
        </p:spPr>
      </p:pic>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8392" y="1628801"/>
            <a:ext cx="2267744" cy="1584176"/>
          </a:xfrm>
          <a:prstGeom prst="rect">
            <a:avLst/>
          </a:prstGeom>
          <a:noFill/>
          <a:ln w="9525">
            <a:solidFill>
              <a:schemeClr val="tx2">
                <a:lumMod val="75000"/>
              </a:schemeClr>
            </a:solidFill>
            <a:miter lim="800000"/>
            <a:headEnd/>
            <a:tailEnd/>
          </a:ln>
        </p:spPr>
      </p:pic>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8184" y="1628800"/>
            <a:ext cx="2246321" cy="1584176"/>
          </a:xfrm>
          <a:prstGeom prst="rect">
            <a:avLst/>
          </a:prstGeom>
          <a:noFill/>
          <a:ln w="9525">
            <a:solidFill>
              <a:schemeClr val="tx2">
                <a:lumMod val="75000"/>
              </a:schemeClr>
            </a:solidFill>
            <a:miter lim="800000"/>
            <a:headEnd/>
            <a:tailEnd/>
          </a:ln>
        </p:spPr>
      </p:pic>
      <p:pic>
        <p:nvPicPr>
          <p:cNvPr id="29" name="Pictur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592" y="4077072"/>
            <a:ext cx="2245378" cy="1584176"/>
          </a:xfrm>
          <a:prstGeom prst="rect">
            <a:avLst/>
          </a:prstGeom>
          <a:noFill/>
          <a:ln w="9525">
            <a:solidFill>
              <a:schemeClr val="tx2">
                <a:lumMod val="75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Data compared to “peers”</a:t>
            </a:r>
            <a:endParaRPr lang="en-GB" b="1" dirty="0">
              <a:solidFill>
                <a:schemeClr val="tx2"/>
              </a:solidFill>
            </a:endParaRPr>
          </a:p>
        </p:txBody>
      </p:sp>
      <p:sp>
        <p:nvSpPr>
          <p:cNvPr id="3" name="Content Placeholder 2"/>
          <p:cNvSpPr>
            <a:spLocks noGrp="1"/>
          </p:cNvSpPr>
          <p:nvPr>
            <p:ph idx="1"/>
          </p:nvPr>
        </p:nvSpPr>
        <p:spPr>
          <a:xfrm>
            <a:off x="457200" y="1412776"/>
            <a:ext cx="8229600" cy="4713387"/>
          </a:xfrm>
        </p:spPr>
        <p:txBody>
          <a:bodyPr>
            <a:normAutofit/>
          </a:bodyPr>
          <a:lstStyle/>
          <a:p>
            <a:r>
              <a:rPr lang="en-GB" sz="2800" dirty="0" smtClean="0"/>
              <a:t>Each test explains reason</a:t>
            </a:r>
          </a:p>
          <a:p>
            <a:r>
              <a:rPr lang="en-GB" sz="2800" dirty="0" smtClean="0"/>
              <a:t>Gender specific</a:t>
            </a:r>
          </a:p>
          <a:p>
            <a:r>
              <a:rPr lang="en-GB" sz="2800" dirty="0" smtClean="0"/>
              <a:t>Actual data marked on graph and discussed</a:t>
            </a:r>
          </a:p>
          <a:p>
            <a:r>
              <a:rPr lang="en-GB" sz="2800" dirty="0" smtClean="0"/>
              <a:t>Participants do well on some things and not others</a:t>
            </a:r>
            <a:endParaRPr lang="en-GB" sz="2800" dirty="0"/>
          </a:p>
        </p:txBody>
      </p:sp>
      <p:pic>
        <p:nvPicPr>
          <p:cNvPr id="7170" name="Picture 2"/>
          <p:cNvPicPr>
            <a:picLocks noChangeAspect="1" noChangeArrowheads="1"/>
          </p:cNvPicPr>
          <p:nvPr/>
        </p:nvPicPr>
        <p:blipFill>
          <a:blip r:embed="rId3" cstate="screen"/>
          <a:srcRect/>
          <a:stretch>
            <a:fillRect/>
          </a:stretch>
        </p:blipFill>
        <p:spPr bwMode="auto">
          <a:xfrm>
            <a:off x="1835696" y="3573016"/>
            <a:ext cx="5431460" cy="2880320"/>
          </a:xfrm>
          <a:prstGeom prst="rect">
            <a:avLst/>
          </a:prstGeom>
          <a:noFill/>
          <a:ln w="9525">
            <a:solidFill>
              <a:schemeClr val="tx2">
                <a:lumMod val="75000"/>
              </a:schemeClr>
            </a:solidFill>
            <a:miter lim="800000"/>
            <a:headEnd/>
            <a:tailEnd/>
          </a:ln>
        </p:spPr>
      </p:pic>
      <p:sp>
        <p:nvSpPr>
          <p:cNvPr id="5" name="5-Point Star 4"/>
          <p:cNvSpPr/>
          <p:nvPr/>
        </p:nvSpPr>
        <p:spPr>
          <a:xfrm>
            <a:off x="3203848" y="4869160"/>
            <a:ext cx="216024" cy="1943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851920" y="3501008"/>
            <a:ext cx="720080" cy="369332"/>
          </a:xfrm>
          <a:prstGeom prst="rect">
            <a:avLst/>
          </a:prstGeom>
          <a:noFill/>
        </p:spPr>
        <p:txBody>
          <a:bodyPr wrap="square" rtlCol="0">
            <a:spAutoFit/>
          </a:bodyPr>
          <a:lstStyle/>
          <a:p>
            <a:r>
              <a:rPr lang="en-GB" dirty="0" smtClean="0"/>
              <a:t>12</a:t>
            </a:r>
            <a:endParaRPr lang="en-GB" dirty="0"/>
          </a:p>
        </p:txBody>
      </p:sp>
      <p:sp>
        <p:nvSpPr>
          <p:cNvPr id="7" name="Oval 6"/>
          <p:cNvSpPr/>
          <p:nvPr/>
        </p:nvSpPr>
        <p:spPr>
          <a:xfrm>
            <a:off x="3779912" y="3429000"/>
            <a:ext cx="50405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16216" y="3501008"/>
            <a:ext cx="50405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300192" y="3429000"/>
            <a:ext cx="792088" cy="369332"/>
          </a:xfrm>
          <a:prstGeom prst="rect">
            <a:avLst/>
          </a:prstGeom>
          <a:noFill/>
        </p:spPr>
        <p:txBody>
          <a:bodyPr wrap="square" rtlCol="0">
            <a:spAutoFit/>
          </a:bodyPr>
          <a:lstStyle/>
          <a:p>
            <a:r>
              <a:rPr lang="en-GB" dirty="0" smtClean="0"/>
              <a:t>__</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Time to discuss and share</a:t>
            </a:r>
            <a:endParaRPr lang="en-GB" b="1" dirty="0">
              <a:solidFill>
                <a:schemeClr val="tx2"/>
              </a:solidFill>
            </a:endParaRPr>
          </a:p>
        </p:txBody>
      </p:sp>
      <p:pic>
        <p:nvPicPr>
          <p:cNvPr id="4" name="Content Placeholder 3" descr="CIMG210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9552" y="1376772"/>
            <a:ext cx="3600400" cy="2700300"/>
          </a:xfrm>
          <a:ln>
            <a:solidFill>
              <a:schemeClr val="tx2">
                <a:lumMod val="75000"/>
              </a:schemeClr>
            </a:solidFill>
          </a:ln>
        </p:spPr>
      </p:pic>
      <p:pic>
        <p:nvPicPr>
          <p:cNvPr id="5" name="Picture 4" descr="CIMG209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1376772"/>
            <a:ext cx="3600400" cy="2700300"/>
          </a:xfrm>
          <a:prstGeom prst="rect">
            <a:avLst/>
          </a:prstGeom>
          <a:ln>
            <a:solidFill>
              <a:schemeClr val="tx2">
                <a:lumMod val="75000"/>
              </a:schemeClr>
            </a:solidFill>
          </a:ln>
        </p:spPr>
      </p:pic>
      <p:pic>
        <p:nvPicPr>
          <p:cNvPr id="6" name="Picture 5" descr="CIMG210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8312" y="4230470"/>
            <a:ext cx="3347864" cy="2510898"/>
          </a:xfrm>
          <a:prstGeom prst="rect">
            <a:avLst/>
          </a:prstGeom>
          <a:ln>
            <a:solidFill>
              <a:schemeClr val="tx2">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What needs some work and why?</a:t>
            </a:r>
            <a:endParaRPr lang="en-GB" b="1" dirty="0">
              <a:solidFill>
                <a:schemeClr val="tx2"/>
              </a:solidFill>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429000"/>
            <a:ext cx="2539471" cy="2530466"/>
          </a:xfrm>
          <a:prstGeom prst="rect">
            <a:avLst/>
          </a:prstGeom>
          <a:noFill/>
          <a:ln w="9525">
            <a:solidFill>
              <a:schemeClr val="tx2">
                <a:lumMod val="75000"/>
              </a:schemeClr>
            </a:solidFill>
            <a:miter lim="800000"/>
            <a:headEnd/>
            <a:tailEnd/>
          </a:ln>
        </p:spPr>
      </p:pic>
      <p:pic>
        <p:nvPicPr>
          <p:cNvPr id="8195" name="Picture 3"/>
          <p:cNvPicPr>
            <a:picLocks noChangeAspect="1" noChangeArrowheads="1"/>
          </p:cNvPicPr>
          <p:nvPr/>
        </p:nvPicPr>
        <p:blipFill>
          <a:blip r:embed="rId4" cstate="screen"/>
          <a:srcRect/>
          <a:stretch>
            <a:fillRect/>
          </a:stretch>
        </p:blipFill>
        <p:spPr bwMode="auto">
          <a:xfrm>
            <a:off x="3275856" y="3429000"/>
            <a:ext cx="2662937" cy="2520280"/>
          </a:xfrm>
          <a:prstGeom prst="rect">
            <a:avLst/>
          </a:prstGeom>
          <a:noFill/>
          <a:ln w="9525">
            <a:solidFill>
              <a:schemeClr val="tx2">
                <a:lumMod val="75000"/>
              </a:schemeClr>
            </a:solidFill>
            <a:miter lim="800000"/>
            <a:headEnd/>
            <a:tailEnd/>
          </a:ln>
        </p:spPr>
      </p:pic>
      <p:pic>
        <p:nvPicPr>
          <p:cNvPr id="8196" name="Picture 4"/>
          <p:cNvPicPr>
            <a:picLocks noGrp="1" noChangeAspect="1" noChangeArrowheads="1"/>
          </p:cNvPicPr>
          <p:nvPr>
            <p:ph idx="1"/>
          </p:nvPr>
        </p:nvPicPr>
        <p:blipFill>
          <a:blip r:embed="rId5" cstate="screen"/>
          <a:srcRect/>
          <a:stretch>
            <a:fillRect/>
          </a:stretch>
        </p:blipFill>
        <p:spPr bwMode="auto">
          <a:xfrm>
            <a:off x="6372200" y="3429000"/>
            <a:ext cx="2514600" cy="2520280"/>
          </a:xfrm>
          <a:prstGeom prst="rect">
            <a:avLst/>
          </a:prstGeom>
          <a:noFill/>
          <a:ln w="9525">
            <a:solidFill>
              <a:schemeClr val="tx2">
                <a:lumMod val="75000"/>
              </a:schemeClr>
            </a:solidFill>
            <a:miter lim="800000"/>
            <a:headEnd/>
            <a:tailEnd/>
          </a:ln>
        </p:spPr>
      </p:pic>
      <p:sp>
        <p:nvSpPr>
          <p:cNvPr id="7"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dirty="0" smtClean="0"/>
              <a:t>Lower limb strength and stamina not too bad</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Balance work needed to reduce risk of falls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Flexibility needs</a:t>
            </a:r>
            <a:r>
              <a:rPr kumimoji="0" lang="en-GB" sz="2800" b="0" i="0" u="none" strike="noStrike" kern="1200" cap="none" spc="0" normalizeH="0" noProof="0" dirty="0" smtClean="0">
                <a:ln>
                  <a:noFill/>
                </a:ln>
                <a:solidFill>
                  <a:schemeClr val="tx1"/>
                </a:solidFill>
                <a:effectLst/>
                <a:uLnTx/>
                <a:uFillTx/>
                <a:latin typeface="+mn-lt"/>
                <a:ea typeface="+mn-ea"/>
                <a:cs typeface="+mn-cs"/>
              </a:rPr>
              <a:t> improving for better walking </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5-Point Star 7"/>
          <p:cNvSpPr/>
          <p:nvPr/>
        </p:nvSpPr>
        <p:spPr>
          <a:xfrm>
            <a:off x="1979712" y="4509120"/>
            <a:ext cx="216024" cy="1943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5220072" y="4653136"/>
            <a:ext cx="216024" cy="1943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a:off x="8028384" y="4653136"/>
            <a:ext cx="216024" cy="1943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Preferences and opportunities</a:t>
            </a:r>
            <a:endParaRPr lang="en-GB" b="1"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smtClean="0"/>
              <a:t>Indoor or outdoor?</a:t>
            </a:r>
          </a:p>
          <a:p>
            <a:r>
              <a:rPr lang="en-GB" dirty="0" smtClean="0"/>
              <a:t>Home or group?</a:t>
            </a:r>
          </a:p>
          <a:p>
            <a:r>
              <a:rPr lang="en-GB" dirty="0" smtClean="0"/>
              <a:t>Mixed group or single sex?</a:t>
            </a:r>
          </a:p>
          <a:p>
            <a:r>
              <a:rPr lang="en-GB" dirty="0" smtClean="0"/>
              <a:t>Time constrained? Perhaps activities that can be incorporated into daily life (sit to stands during TV adverts, toe raises while waiting for kettle to boil</a:t>
            </a:r>
            <a:r>
              <a:rPr lang="en-GB" dirty="0"/>
              <a:t>) </a:t>
            </a:r>
            <a:endParaRPr lang="en-GB" dirty="0" smtClean="0"/>
          </a:p>
          <a:p>
            <a:r>
              <a:rPr lang="en-GB" dirty="0" smtClean="0"/>
              <a:t>Any </a:t>
            </a:r>
            <a:r>
              <a:rPr lang="en-GB" dirty="0"/>
              <a:t>medical conditions that limit activity or may require specialist advice? </a:t>
            </a:r>
          </a:p>
          <a:p>
            <a:endParaRPr lang="en-GB" dirty="0" smtClean="0"/>
          </a:p>
          <a:p>
            <a:pPr>
              <a:buNone/>
            </a:pPr>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On the day - you will need</a:t>
            </a:r>
            <a:endParaRPr lang="en-GB" b="1" dirty="0">
              <a:solidFill>
                <a:schemeClr val="tx2"/>
              </a:solidFill>
            </a:endParaRPr>
          </a:p>
        </p:txBody>
      </p:sp>
      <p:sp>
        <p:nvSpPr>
          <p:cNvPr id="3" name="Content Placeholder 2"/>
          <p:cNvSpPr>
            <a:spLocks noGrp="1"/>
          </p:cNvSpPr>
          <p:nvPr>
            <p:ph idx="1"/>
          </p:nvPr>
        </p:nvSpPr>
        <p:spPr>
          <a:xfrm>
            <a:off x="457200" y="1484784"/>
            <a:ext cx="8363272" cy="5112568"/>
          </a:xfrm>
        </p:spPr>
        <p:txBody>
          <a:bodyPr>
            <a:normAutofit fontScale="92500" lnSpcReduction="10000"/>
          </a:bodyPr>
          <a:lstStyle/>
          <a:p>
            <a:r>
              <a:rPr lang="en-GB" dirty="0" smtClean="0"/>
              <a:t>Enough copies of Fitness MOT for potential number of participants</a:t>
            </a:r>
          </a:p>
          <a:p>
            <a:r>
              <a:rPr lang="en-GB" dirty="0" smtClean="0"/>
              <a:t>Local physical activity co-ordinator to ensure tailored advice</a:t>
            </a:r>
          </a:p>
          <a:p>
            <a:r>
              <a:rPr lang="en-GB" dirty="0" smtClean="0"/>
              <a:t>Postural Stability Instructors, physiotherapists and exercise teachers to undertake the FF MOTs</a:t>
            </a:r>
          </a:p>
          <a:p>
            <a:r>
              <a:rPr lang="en-GB" dirty="0" smtClean="0"/>
              <a:t>One person with each older person for all tests and discussion</a:t>
            </a:r>
          </a:p>
          <a:p>
            <a:r>
              <a:rPr lang="en-GB" dirty="0" smtClean="0"/>
              <a:t>Circuit approach to FF MOT tests</a:t>
            </a:r>
          </a:p>
          <a:p>
            <a:r>
              <a:rPr lang="en-GB" dirty="0" smtClean="0"/>
              <a:t>Plenty </a:t>
            </a:r>
            <a:r>
              <a:rPr lang="en-GB" dirty="0"/>
              <a:t>of local literature on opportunities</a:t>
            </a:r>
          </a:p>
          <a:p>
            <a:endParaRPr lang="en-GB" dirty="0"/>
          </a:p>
        </p:txBody>
      </p:sp>
    </p:spTree>
    <p:extLst>
      <p:ext uri="{BB962C8B-B14F-4D97-AF65-F5344CB8AC3E}">
        <p14:creationId xmlns:p14="http://schemas.microsoft.com/office/powerpoint/2010/main" val="366780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Equipment and space needed</a:t>
            </a:r>
            <a:endParaRPr lang="en-GB"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GB" dirty="0" smtClean="0"/>
              <a:t>Weighing </a:t>
            </a:r>
            <a:r>
              <a:rPr lang="en-GB" dirty="0"/>
              <a:t>Scales</a:t>
            </a:r>
          </a:p>
          <a:p>
            <a:r>
              <a:rPr lang="en-GB" dirty="0"/>
              <a:t>Height Scale</a:t>
            </a:r>
          </a:p>
          <a:p>
            <a:r>
              <a:rPr lang="en-GB" dirty="0"/>
              <a:t>Handgrip </a:t>
            </a:r>
            <a:r>
              <a:rPr lang="en-GB" dirty="0" smtClean="0"/>
              <a:t>Dynamometer</a:t>
            </a:r>
            <a:endParaRPr lang="en-GB" dirty="0"/>
          </a:p>
          <a:p>
            <a:r>
              <a:rPr lang="en-GB" dirty="0"/>
              <a:t>Stop </a:t>
            </a:r>
            <a:r>
              <a:rPr lang="en-GB" dirty="0" smtClean="0"/>
              <a:t>watch/timer</a:t>
            </a:r>
            <a:endParaRPr lang="en-GB" dirty="0"/>
          </a:p>
          <a:p>
            <a:r>
              <a:rPr lang="en-GB" dirty="0"/>
              <a:t>Tape measure (to measure distance on floor</a:t>
            </a:r>
            <a:r>
              <a:rPr lang="en-GB" dirty="0" smtClean="0"/>
              <a:t>)</a:t>
            </a:r>
            <a:endParaRPr lang="en-GB" dirty="0"/>
          </a:p>
          <a:p>
            <a:r>
              <a:rPr lang="en-GB" dirty="0"/>
              <a:t>Hard long wooden ruler (to measure reach</a:t>
            </a:r>
            <a:r>
              <a:rPr lang="en-GB" dirty="0" smtClean="0"/>
              <a:t>)</a:t>
            </a:r>
            <a:endParaRPr lang="en-GB" dirty="0"/>
          </a:p>
          <a:p>
            <a:r>
              <a:rPr lang="en-GB" dirty="0" smtClean="0"/>
              <a:t>Bollards to mark walking routes</a:t>
            </a:r>
          </a:p>
          <a:p>
            <a:r>
              <a:rPr lang="en-GB" dirty="0" smtClean="0"/>
              <a:t>Stable chairs without arms</a:t>
            </a:r>
          </a:p>
          <a:p>
            <a:r>
              <a:rPr lang="en-GB" dirty="0" smtClean="0"/>
              <a:t>Flat non-slip floor space for walking</a:t>
            </a:r>
          </a:p>
          <a:p>
            <a:r>
              <a:rPr lang="en-GB" dirty="0"/>
              <a:t>Sit down quiet area for discussion</a:t>
            </a:r>
          </a:p>
          <a:p>
            <a:endParaRPr lang="en-GB" dirty="0"/>
          </a:p>
        </p:txBody>
      </p:sp>
    </p:spTree>
    <p:extLst>
      <p:ext uri="{BB962C8B-B14F-4D97-AF65-F5344CB8AC3E}">
        <p14:creationId xmlns:p14="http://schemas.microsoft.com/office/powerpoint/2010/main" val="281080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Other thoughts.....</a:t>
            </a:r>
          </a:p>
        </p:txBody>
      </p:sp>
      <p:sp>
        <p:nvSpPr>
          <p:cNvPr id="3" name="Content Placeholder 2"/>
          <p:cNvSpPr>
            <a:spLocks noGrp="1"/>
          </p:cNvSpPr>
          <p:nvPr>
            <p:ph idx="1"/>
          </p:nvPr>
        </p:nvSpPr>
        <p:spPr>
          <a:xfrm>
            <a:off x="457200" y="1412776"/>
            <a:ext cx="8229600" cy="5040560"/>
          </a:xfrm>
        </p:spPr>
        <p:txBody>
          <a:bodyPr>
            <a:normAutofit fontScale="92500" lnSpcReduction="10000"/>
          </a:bodyPr>
          <a:lstStyle/>
          <a:p>
            <a:pPr marL="342900" lvl="1" indent="-342900">
              <a:buFont typeface="Arial" pitchFamily="34" charset="0"/>
              <a:buChar char="•"/>
            </a:pPr>
            <a:r>
              <a:rPr lang="en-GB" sz="3500" dirty="0" smtClean="0"/>
              <a:t>Personalised </a:t>
            </a:r>
            <a:r>
              <a:rPr lang="en-GB" sz="3500" dirty="0"/>
              <a:t>one to one </a:t>
            </a:r>
            <a:r>
              <a:rPr lang="en-GB" sz="3500" dirty="0" smtClean="0"/>
              <a:t>assessment and advice throughout so ….. </a:t>
            </a:r>
          </a:p>
          <a:p>
            <a:pPr marL="342900" lvl="1" indent="-342900">
              <a:buFont typeface="Arial" pitchFamily="34" charset="0"/>
              <a:buChar char="•"/>
            </a:pPr>
            <a:r>
              <a:rPr lang="en-GB" sz="3600" dirty="0" smtClean="0"/>
              <a:t>Numbers </a:t>
            </a:r>
            <a:r>
              <a:rPr lang="en-GB" sz="3600" dirty="0"/>
              <a:t>of people needed to run the awareness raising</a:t>
            </a:r>
            <a:r>
              <a:rPr lang="en-GB" sz="3600" dirty="0" smtClean="0"/>
              <a:t>?</a:t>
            </a:r>
            <a:endParaRPr lang="en-GB" sz="3500" dirty="0"/>
          </a:p>
          <a:p>
            <a:r>
              <a:rPr lang="en-GB" dirty="0" smtClean="0"/>
              <a:t>Other people delivering the awareness raising?</a:t>
            </a:r>
          </a:p>
          <a:p>
            <a:pPr lvl="1"/>
            <a:r>
              <a:rPr lang="en-GB" dirty="0" smtClean="0"/>
              <a:t>Other PA, fitness, health, social care professionals; Peer mentors</a:t>
            </a:r>
          </a:p>
          <a:p>
            <a:r>
              <a:rPr lang="en-GB" dirty="0" smtClean="0"/>
              <a:t>Space requirements</a:t>
            </a:r>
          </a:p>
          <a:p>
            <a:r>
              <a:rPr lang="en-GB" dirty="0" smtClean="0"/>
              <a:t>Follow up</a:t>
            </a:r>
          </a:p>
          <a:p>
            <a:pPr lvl="1"/>
            <a:r>
              <a:rPr lang="en-GB" dirty="0" smtClean="0"/>
              <a:t>Data protection issues </a:t>
            </a:r>
            <a:r>
              <a:rPr lang="en-GB" dirty="0" err="1" smtClean="0"/>
              <a:t>vs</a:t>
            </a:r>
            <a:r>
              <a:rPr lang="en-GB" dirty="0" smtClean="0"/>
              <a:t> known benefit of follow up</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Purpose of the FF MOT</a:t>
            </a:r>
            <a:endParaRPr lang="en-GB" b="1" dirty="0">
              <a:solidFill>
                <a:schemeClr val="tx2"/>
              </a:solidFill>
            </a:endParaRPr>
          </a:p>
        </p:txBody>
      </p:sp>
      <p:sp>
        <p:nvSpPr>
          <p:cNvPr id="3" name="Content Placeholder 2"/>
          <p:cNvSpPr>
            <a:spLocks noGrp="1"/>
          </p:cNvSpPr>
          <p:nvPr>
            <p:ph idx="1"/>
          </p:nvPr>
        </p:nvSpPr>
        <p:spPr>
          <a:xfrm>
            <a:off x="251520" y="1600200"/>
            <a:ext cx="5616624" cy="4781128"/>
          </a:xfrm>
        </p:spPr>
        <p:txBody>
          <a:bodyPr>
            <a:normAutofit fontScale="92500" lnSpcReduction="10000"/>
          </a:bodyPr>
          <a:lstStyle/>
          <a:p>
            <a:r>
              <a:rPr lang="en-GB" sz="2800" dirty="0" smtClean="0"/>
              <a:t>Highlight the UK Physical Activity Guidelines with professionals and older people (65+)</a:t>
            </a:r>
          </a:p>
          <a:p>
            <a:endParaRPr lang="en-GB" sz="2800" dirty="0" smtClean="0"/>
          </a:p>
          <a:p>
            <a:r>
              <a:rPr lang="en-GB" sz="2800" dirty="0" smtClean="0"/>
              <a:t>Highlight </a:t>
            </a:r>
            <a:r>
              <a:rPr lang="en-GB" sz="2800" dirty="0"/>
              <a:t>the importance of the components of </a:t>
            </a:r>
            <a:r>
              <a:rPr lang="en-GB" sz="2800" dirty="0" smtClean="0"/>
              <a:t>fitness, particularly strength and balance and sedentary behaviour</a:t>
            </a:r>
          </a:p>
          <a:p>
            <a:pPr>
              <a:buNone/>
            </a:pPr>
            <a:r>
              <a:rPr lang="en-GB" sz="2800" dirty="0" smtClean="0"/>
              <a:t> </a:t>
            </a:r>
          </a:p>
          <a:p>
            <a:r>
              <a:rPr lang="en-GB" sz="2800" dirty="0" smtClean="0"/>
              <a:t>Use as </a:t>
            </a:r>
            <a:r>
              <a:rPr lang="en-GB" sz="2800" dirty="0"/>
              <a:t>a motivational tool to engage older people in </a:t>
            </a:r>
            <a:r>
              <a:rPr lang="en-GB" sz="2800" dirty="0" smtClean="0"/>
              <a:t>local physical activity programmes and opportunities</a:t>
            </a:r>
            <a:endParaRPr lang="en-GB" sz="2800" dirty="0"/>
          </a:p>
          <a:p>
            <a:endParaRPr lang="en-GB" sz="2800" dirty="0"/>
          </a:p>
        </p:txBody>
      </p:sp>
      <p:pic>
        <p:nvPicPr>
          <p:cNvPr id="4" name="Picture 4" descr="Bounc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1542729"/>
            <a:ext cx="1663767" cy="2606351"/>
          </a:xfrm>
          <a:prstGeom prst="rect">
            <a:avLst/>
          </a:prstGeom>
          <a:noFill/>
          <a:ln w="9525">
            <a:solidFill>
              <a:schemeClr val="tx2">
                <a:lumMod val="75000"/>
              </a:schemeClr>
            </a:solidFill>
            <a:miter lim="800000"/>
            <a:headEnd/>
            <a:tailEnd/>
          </a:ln>
        </p:spPr>
      </p:pic>
      <p:pic>
        <p:nvPicPr>
          <p:cNvPr id="5" name="Picture 4" descr="StartActive_StayActive_UK PA Guidelines_20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4221088"/>
            <a:ext cx="1725442" cy="2469167"/>
          </a:xfrm>
          <a:prstGeom prst="rect">
            <a:avLst/>
          </a:prstGeom>
          <a:ln>
            <a:solidFill>
              <a:schemeClr val="tx2">
                <a:lumMod val="75000"/>
              </a:schemeClr>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09" y="274638"/>
            <a:ext cx="8810849" cy="1143000"/>
          </a:xfrm>
        </p:spPr>
        <p:txBody>
          <a:bodyPr>
            <a:noAutofit/>
          </a:bodyPr>
          <a:lstStyle/>
          <a:p>
            <a:r>
              <a:rPr lang="en-US" sz="3600" b="1" dirty="0" smtClean="0">
                <a:solidFill>
                  <a:srgbClr val="000090"/>
                </a:solidFill>
              </a:rPr>
              <a:t>Case study – Aberdeen City Council, Scotland</a:t>
            </a:r>
            <a:endParaRPr lang="en-US" sz="3600" b="1" dirty="0">
              <a:solidFill>
                <a:srgbClr val="000090"/>
              </a:solidFill>
            </a:endParaRP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Two x one day events – 1</a:t>
            </a:r>
            <a:r>
              <a:rPr lang="en-US" baseline="30000" dirty="0" smtClean="0"/>
              <a:t>st</a:t>
            </a:r>
            <a:r>
              <a:rPr lang="en-US" dirty="0" smtClean="0"/>
              <a:t> 60, 2</a:t>
            </a:r>
            <a:r>
              <a:rPr lang="en-US" baseline="30000" dirty="0" smtClean="0"/>
              <a:t>nd</a:t>
            </a:r>
            <a:r>
              <a:rPr lang="en-US" dirty="0" smtClean="0"/>
              <a:t> 90 participants</a:t>
            </a:r>
          </a:p>
          <a:p>
            <a:r>
              <a:rPr lang="en-US" dirty="0" smtClean="0"/>
              <a:t>“Meet </a:t>
            </a:r>
            <a:r>
              <a:rPr lang="en-US" dirty="0"/>
              <a:t>the provider” </a:t>
            </a:r>
            <a:r>
              <a:rPr lang="en-US" dirty="0" smtClean="0"/>
              <a:t>exhibition with focus on</a:t>
            </a:r>
          </a:p>
          <a:p>
            <a:pPr lvl="1"/>
            <a:r>
              <a:rPr lang="en-US" dirty="0"/>
              <a:t>K</a:t>
            </a:r>
            <a:r>
              <a:rPr lang="en-US" dirty="0" smtClean="0"/>
              <a:t>eeping </a:t>
            </a:r>
            <a:r>
              <a:rPr lang="en-US" dirty="0"/>
              <a:t>eyes, feet and mind healthy </a:t>
            </a:r>
          </a:p>
          <a:p>
            <a:pPr lvl="1"/>
            <a:r>
              <a:rPr lang="en-US" dirty="0"/>
              <a:t>P</a:t>
            </a:r>
            <a:r>
              <a:rPr lang="en-US" dirty="0" smtClean="0"/>
              <a:t>reventing </a:t>
            </a:r>
            <a:r>
              <a:rPr lang="en-US" dirty="0"/>
              <a:t>falls </a:t>
            </a:r>
          </a:p>
          <a:p>
            <a:pPr lvl="1"/>
            <a:r>
              <a:rPr lang="en-US" dirty="0" smtClean="0"/>
              <a:t>Technology and </a:t>
            </a:r>
            <a:r>
              <a:rPr lang="en-US" dirty="0"/>
              <a:t>independence </a:t>
            </a:r>
          </a:p>
          <a:p>
            <a:pPr lvl="1"/>
            <a:r>
              <a:rPr lang="en-US" dirty="0"/>
              <a:t>S</a:t>
            </a:r>
            <a:r>
              <a:rPr lang="en-US" dirty="0" smtClean="0"/>
              <a:t>uitable </a:t>
            </a:r>
            <a:r>
              <a:rPr lang="en-US" dirty="0"/>
              <a:t>exercise classes, social activities and events </a:t>
            </a:r>
            <a:endParaRPr lang="en-US" dirty="0" smtClean="0"/>
          </a:p>
          <a:p>
            <a:r>
              <a:rPr lang="en-US" dirty="0" smtClean="0"/>
              <a:t>Include health checks </a:t>
            </a:r>
            <a:r>
              <a:rPr lang="en-US" dirty="0" err="1" smtClean="0"/>
              <a:t>eg</a:t>
            </a:r>
            <a:r>
              <a:rPr lang="en-US" dirty="0" smtClean="0"/>
              <a:t>. Blood Pressure</a:t>
            </a:r>
          </a:p>
          <a:p>
            <a:r>
              <a:rPr lang="en-US" dirty="0" smtClean="0"/>
              <a:t>“Now held every 6 months and additional training across the community to sustain</a:t>
            </a:r>
            <a:endParaRPr lang="en-US" dirty="0"/>
          </a:p>
          <a:p>
            <a:endParaRPr lang="en-US" dirty="0"/>
          </a:p>
        </p:txBody>
      </p:sp>
    </p:spTree>
    <p:extLst>
      <p:ext uri="{BB962C8B-B14F-4D97-AF65-F5344CB8AC3E}">
        <p14:creationId xmlns:p14="http://schemas.microsoft.com/office/powerpoint/2010/main" val="26710780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9" y="274638"/>
            <a:ext cx="8764986" cy="1143000"/>
          </a:xfrm>
        </p:spPr>
        <p:txBody>
          <a:bodyPr>
            <a:noAutofit/>
          </a:bodyPr>
          <a:lstStyle/>
          <a:p>
            <a:r>
              <a:rPr lang="en-US" sz="3600" b="1" dirty="0" smtClean="0">
                <a:solidFill>
                  <a:srgbClr val="000090"/>
                </a:solidFill>
              </a:rPr>
              <a:t>Case study – </a:t>
            </a:r>
            <a:r>
              <a:rPr lang="en-US" sz="3600" b="1" dirty="0" err="1" smtClean="0">
                <a:solidFill>
                  <a:srgbClr val="000090"/>
                </a:solidFill>
              </a:rPr>
              <a:t>Rochdale</a:t>
            </a:r>
            <a:endParaRPr lang="en-US" sz="3600" b="1" dirty="0">
              <a:solidFill>
                <a:srgbClr val="000090"/>
              </a:solidFill>
            </a:endParaRPr>
          </a:p>
        </p:txBody>
      </p:sp>
      <p:sp>
        <p:nvSpPr>
          <p:cNvPr id="3" name="Content Placeholder 2"/>
          <p:cNvSpPr>
            <a:spLocks noGrp="1"/>
          </p:cNvSpPr>
          <p:nvPr>
            <p:ph sz="half" idx="1"/>
          </p:nvPr>
        </p:nvSpPr>
        <p:spPr>
          <a:xfrm>
            <a:off x="291967" y="1417638"/>
            <a:ext cx="4787598" cy="4708525"/>
          </a:xfrm>
        </p:spPr>
        <p:txBody>
          <a:bodyPr>
            <a:normAutofit fontScale="92500" lnSpcReduction="20000"/>
          </a:bodyPr>
          <a:lstStyle/>
          <a:p>
            <a:r>
              <a:rPr lang="en-US" b="1" dirty="0" smtClean="0">
                <a:solidFill>
                  <a:srgbClr val="000090"/>
                </a:solidFill>
              </a:rPr>
              <a:t>Link4Life exercise </a:t>
            </a:r>
            <a:r>
              <a:rPr lang="en-US" b="1" dirty="0" err="1" smtClean="0">
                <a:solidFill>
                  <a:srgbClr val="000090"/>
                </a:solidFill>
              </a:rPr>
              <a:t>programmes</a:t>
            </a:r>
            <a:endParaRPr lang="en-US" b="1" dirty="0" smtClean="0">
              <a:solidFill>
                <a:srgbClr val="000090"/>
              </a:solidFill>
            </a:endParaRPr>
          </a:p>
          <a:p>
            <a:r>
              <a:rPr lang="en-US" dirty="0" smtClean="0"/>
              <a:t>Entry point to one of 3 local 10 week exercise classes</a:t>
            </a:r>
          </a:p>
          <a:p>
            <a:r>
              <a:rPr lang="en-US" dirty="0" smtClean="0"/>
              <a:t>Report </a:t>
            </a:r>
            <a:r>
              <a:rPr lang="en-US" dirty="0" err="1" smtClean="0"/>
              <a:t>personalisation</a:t>
            </a:r>
            <a:r>
              <a:rPr lang="en-US" dirty="0" smtClean="0"/>
              <a:t> of scores/results improve motivation</a:t>
            </a:r>
          </a:p>
          <a:p>
            <a:r>
              <a:rPr lang="en-US" dirty="0" smtClean="0"/>
              <a:t>Report individual improvements in physical function and daily living (over 10 weeks?)</a:t>
            </a:r>
          </a:p>
          <a:p>
            <a:r>
              <a:rPr lang="en-US" dirty="0" smtClean="0"/>
              <a:t>Participants directed to other forms of activity </a:t>
            </a:r>
            <a:r>
              <a:rPr lang="en-US" dirty="0" err="1" smtClean="0"/>
              <a:t>eg</a:t>
            </a:r>
            <a:r>
              <a:rPr lang="en-US" dirty="0" smtClean="0"/>
              <a:t>, aqua, yoga, </a:t>
            </a:r>
            <a:r>
              <a:rPr lang="en-US" dirty="0" err="1" smtClean="0"/>
              <a:t>Zumba</a:t>
            </a:r>
            <a:r>
              <a:rPr lang="en-US" dirty="0" smtClean="0"/>
              <a:t>, walking </a:t>
            </a:r>
            <a:r>
              <a:rPr lang="en-US" dirty="0" err="1" smtClean="0"/>
              <a:t>programmes</a:t>
            </a:r>
            <a:endParaRPr lang="en-US" dirty="0"/>
          </a:p>
        </p:txBody>
      </p:sp>
      <p:pic>
        <p:nvPicPr>
          <p:cNvPr id="5" name="Content Placeholder 4" descr="FF-MOT-Link4Life-Image.png"/>
          <p:cNvPicPr>
            <a:picLocks noGrp="1" noChangeAspect="1"/>
          </p:cNvPicPr>
          <p:nvPr>
            <p:ph sz="half" idx="2"/>
          </p:nvPr>
        </p:nvPicPr>
        <p:blipFill>
          <a:blip r:embed="rId3" cstate="email">
            <a:extLst>
              <a:ext uri="{28A0092B-C50C-407E-A947-70E740481C1C}">
                <a14:useLocalDpi xmlns:a14="http://schemas.microsoft.com/office/drawing/2010/main"/>
              </a:ext>
            </a:extLst>
          </a:blip>
          <a:srcRect l="-12907" r="-12907"/>
          <a:stretch>
            <a:fillRect/>
          </a:stretch>
        </p:blipFill>
        <p:spPr>
          <a:xfrm>
            <a:off x="5580111" y="1851079"/>
            <a:ext cx="3341853" cy="4013207"/>
          </a:xfrm>
        </p:spPr>
      </p:pic>
    </p:spTree>
    <p:extLst>
      <p:ext uri="{BB962C8B-B14F-4D97-AF65-F5344CB8AC3E}">
        <p14:creationId xmlns:p14="http://schemas.microsoft.com/office/powerpoint/2010/main" val="14228215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592"/>
            <a:ext cx="8229600" cy="919753"/>
          </a:xfrm>
        </p:spPr>
        <p:txBody>
          <a:bodyPr/>
          <a:lstStyle/>
          <a:p>
            <a:r>
              <a:rPr lang="en-US" b="1" dirty="0" smtClean="0">
                <a:solidFill>
                  <a:srgbClr val="000090"/>
                </a:solidFill>
              </a:rPr>
              <a:t>Case study – supported living</a:t>
            </a:r>
            <a:endParaRPr lang="en-US" b="1" dirty="0">
              <a:solidFill>
                <a:srgbClr val="000090"/>
              </a:solidFill>
            </a:endParaRPr>
          </a:p>
        </p:txBody>
      </p:sp>
      <p:sp>
        <p:nvSpPr>
          <p:cNvPr id="3" name="Content Placeholder 2"/>
          <p:cNvSpPr>
            <a:spLocks noGrp="1"/>
          </p:cNvSpPr>
          <p:nvPr>
            <p:ph sz="half" idx="1"/>
          </p:nvPr>
        </p:nvSpPr>
        <p:spPr>
          <a:xfrm>
            <a:off x="285416" y="1417638"/>
            <a:ext cx="5389900" cy="4964085"/>
          </a:xfrm>
        </p:spPr>
        <p:txBody>
          <a:bodyPr>
            <a:normAutofit lnSpcReduction="10000"/>
          </a:bodyPr>
          <a:lstStyle/>
          <a:p>
            <a:r>
              <a:rPr lang="en-US" dirty="0" smtClean="0">
                <a:solidFill>
                  <a:srgbClr val="000090"/>
                </a:solidFill>
              </a:rPr>
              <a:t>Reaching Older Adults in Renfrewshire (Roar) Scotland</a:t>
            </a:r>
          </a:p>
          <a:p>
            <a:r>
              <a:rPr lang="en-US" dirty="0" smtClean="0"/>
              <a:t>27 older </a:t>
            </a:r>
            <a:r>
              <a:rPr lang="en-US" dirty="0"/>
              <a:t>volunteers </a:t>
            </a:r>
            <a:r>
              <a:rPr lang="en-US" dirty="0" smtClean="0"/>
              <a:t>underwent </a:t>
            </a:r>
            <a:r>
              <a:rPr lang="en-US" dirty="0"/>
              <a:t>a Functional Fitness MOT facilitated by physiotherapy </a:t>
            </a:r>
            <a:r>
              <a:rPr lang="en-US" dirty="0" smtClean="0"/>
              <a:t>students</a:t>
            </a:r>
          </a:p>
          <a:p>
            <a:r>
              <a:rPr lang="en-US" dirty="0" smtClean="0"/>
              <a:t>3 </a:t>
            </a:r>
            <a:r>
              <a:rPr lang="en-US" dirty="0"/>
              <a:t>month follow up </a:t>
            </a:r>
            <a:r>
              <a:rPr lang="en-US" dirty="0" smtClean="0"/>
              <a:t>reported individual improvements</a:t>
            </a:r>
            <a:endParaRPr lang="en-US" dirty="0"/>
          </a:p>
          <a:p>
            <a:r>
              <a:rPr lang="en-US" dirty="0" smtClean="0"/>
              <a:t>Increase in attending ROAR social activity events and getting “Out and About”</a:t>
            </a:r>
            <a:endParaRPr lang="en-GB" dirty="0"/>
          </a:p>
          <a:p>
            <a:endParaRPr lang="en-US" dirty="0"/>
          </a:p>
        </p:txBody>
      </p:sp>
      <p:pic>
        <p:nvPicPr>
          <p:cNvPr id="5" name="Content Placeholder 3" descr="SAM_5634.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412166" y="1417638"/>
            <a:ext cx="2274634" cy="2549129"/>
          </a:xfrm>
          <a:prstGeom prst="rect">
            <a:avLst/>
          </a:prstGeom>
          <a:ln>
            <a:solidFill>
              <a:schemeClr val="tx2">
                <a:lumMod val="75000"/>
              </a:schemeClr>
            </a:solidFill>
          </a:ln>
        </p:spPr>
      </p:pic>
      <p:pic>
        <p:nvPicPr>
          <p:cNvPr id="7" name="officeArt object" descr="Renfrewshire C"/>
          <p:cNvPicPr/>
          <p:nvPr/>
        </p:nvPicPr>
        <p:blipFill>
          <a:blip r:embed="rId4" cstate="email">
            <a:extLst>
              <a:ext uri="{28A0092B-C50C-407E-A947-70E740481C1C}">
                <a14:useLocalDpi xmlns:a14="http://schemas.microsoft.com/office/drawing/2010/main"/>
              </a:ext>
            </a:extLst>
          </a:blip>
          <a:stretch>
            <a:fillRect/>
          </a:stretch>
        </p:blipFill>
        <p:spPr>
          <a:xfrm>
            <a:off x="6412166" y="4202215"/>
            <a:ext cx="2274634" cy="2470047"/>
          </a:xfrm>
          <a:prstGeom prst="rect">
            <a:avLst/>
          </a:prstGeom>
          <a:ln w="12700" cap="flat">
            <a:noFill/>
            <a:miter lim="400000"/>
          </a:ln>
          <a:effectLst/>
        </p:spPr>
      </p:pic>
    </p:spTree>
    <p:extLst>
      <p:ext uri="{BB962C8B-B14F-4D97-AF65-F5344CB8AC3E}">
        <p14:creationId xmlns:p14="http://schemas.microsoft.com/office/powerpoint/2010/main" val="10693753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b="1" dirty="0" smtClean="0">
                <a:solidFill>
                  <a:srgbClr val="000090"/>
                </a:solidFill>
              </a:rPr>
              <a:t>Case study - Local libraries</a:t>
            </a:r>
            <a:endParaRPr lang="en-GB" b="1" dirty="0">
              <a:solidFill>
                <a:srgbClr val="000090"/>
              </a:solidFill>
            </a:endParaRPr>
          </a:p>
        </p:txBody>
      </p:sp>
      <p:sp>
        <p:nvSpPr>
          <p:cNvPr id="3" name="Content Placeholder 2"/>
          <p:cNvSpPr>
            <a:spLocks noGrp="1"/>
          </p:cNvSpPr>
          <p:nvPr>
            <p:ph sz="half" idx="1"/>
          </p:nvPr>
        </p:nvSpPr>
        <p:spPr>
          <a:xfrm>
            <a:off x="179512" y="1600200"/>
            <a:ext cx="5112568" cy="4781128"/>
          </a:xfrm>
        </p:spPr>
        <p:txBody>
          <a:bodyPr>
            <a:normAutofit fontScale="92500" lnSpcReduction="10000"/>
          </a:bodyPr>
          <a:lstStyle/>
          <a:p>
            <a:r>
              <a:rPr lang="en-GB" dirty="0" smtClean="0">
                <a:solidFill>
                  <a:srgbClr val="000090"/>
                </a:solidFill>
              </a:rPr>
              <a:t>Whitehaven - Cumbria </a:t>
            </a:r>
            <a:r>
              <a:rPr lang="en-GB" dirty="0">
                <a:solidFill>
                  <a:srgbClr val="000090"/>
                </a:solidFill>
              </a:rPr>
              <a:t>Partnership NHS Foundation Trust - Physiotherapy </a:t>
            </a:r>
            <a:r>
              <a:rPr lang="en-GB" dirty="0" smtClean="0">
                <a:solidFill>
                  <a:srgbClr val="000090"/>
                </a:solidFill>
              </a:rPr>
              <a:t>Services</a:t>
            </a:r>
          </a:p>
          <a:p>
            <a:r>
              <a:rPr lang="en-GB" dirty="0"/>
              <a:t>Health and Wellbeing </a:t>
            </a:r>
            <a:r>
              <a:rPr lang="en-GB" dirty="0" smtClean="0"/>
              <a:t>FF MOT half-day 9.30 – 2.00</a:t>
            </a:r>
            <a:endParaRPr lang="en-GB" dirty="0"/>
          </a:p>
          <a:p>
            <a:r>
              <a:rPr lang="en-GB" dirty="0" smtClean="0"/>
              <a:t>Included </a:t>
            </a:r>
            <a:r>
              <a:rPr lang="en-GB" dirty="0"/>
              <a:t>Functional Fitness MOTs, BMI and blood pressure </a:t>
            </a:r>
            <a:r>
              <a:rPr lang="en-GB" dirty="0" smtClean="0"/>
              <a:t>checks</a:t>
            </a:r>
            <a:endParaRPr lang="en-GB" dirty="0"/>
          </a:p>
          <a:p>
            <a:r>
              <a:rPr lang="en-GB" dirty="0" smtClean="0"/>
              <a:t>273 people attended (aged 49 to 92) 50+ MOTs</a:t>
            </a:r>
            <a:endParaRPr lang="en-GB" b="1" dirty="0" smtClean="0"/>
          </a:p>
          <a:p>
            <a:r>
              <a:rPr lang="en-GB" dirty="0"/>
              <a:t>15 local organisations </a:t>
            </a:r>
            <a:r>
              <a:rPr lang="en-GB" dirty="0" smtClean="0"/>
              <a:t>attended and supported with </a:t>
            </a:r>
            <a:r>
              <a:rPr lang="en-GB" dirty="0"/>
              <a:t>information tables and stands</a:t>
            </a:r>
          </a:p>
          <a:p>
            <a:endParaRPr lang="en-GB" dirty="0"/>
          </a:p>
          <a:p>
            <a:endParaRPr lang="en-GB" b="1"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5" name="Content Placeholder 7" descr="One leg stan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37837" y="4219055"/>
            <a:ext cx="1884651" cy="2112084"/>
          </a:xfrm>
          <a:prstGeom prst="rect">
            <a:avLst/>
          </a:prstGeom>
        </p:spPr>
      </p:pic>
      <p:pic>
        <p:nvPicPr>
          <p:cNvPr id="6" name="Picture 5" descr="The functional test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0475" y="1700808"/>
            <a:ext cx="2916324" cy="1944216"/>
          </a:xfrm>
          <a:prstGeom prst="rect">
            <a:avLst/>
          </a:prstGeom>
        </p:spPr>
      </p:pic>
    </p:spTree>
    <p:extLst>
      <p:ext uri="{BB962C8B-B14F-4D97-AF65-F5344CB8AC3E}">
        <p14:creationId xmlns:p14="http://schemas.microsoft.com/office/powerpoint/2010/main" val="32417788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90"/>
                </a:solidFill>
              </a:rPr>
              <a:t>Flexible applications</a:t>
            </a:r>
            <a:endParaRPr lang="en-US" dirty="0">
              <a:solidFill>
                <a:srgbClr val="000090"/>
              </a:solidFill>
            </a:endParaRPr>
          </a:p>
        </p:txBody>
      </p:sp>
      <p:sp>
        <p:nvSpPr>
          <p:cNvPr id="5" name="Content Placeholder 4"/>
          <p:cNvSpPr>
            <a:spLocks noGrp="1"/>
          </p:cNvSpPr>
          <p:nvPr>
            <p:ph sz="half" idx="1"/>
          </p:nvPr>
        </p:nvSpPr>
        <p:spPr>
          <a:xfrm>
            <a:off x="323528" y="1600200"/>
            <a:ext cx="4320480" cy="4525963"/>
          </a:xfrm>
        </p:spPr>
        <p:txBody>
          <a:bodyPr>
            <a:noAutofit/>
          </a:bodyPr>
          <a:lstStyle/>
          <a:p>
            <a:r>
              <a:rPr lang="en-US" sz="3200" dirty="0" smtClean="0"/>
              <a:t>Options to scale up or down to suit resources</a:t>
            </a:r>
          </a:p>
          <a:p>
            <a:pPr marL="514350" indent="-457200">
              <a:buFont typeface="+mj-lt"/>
              <a:buAutoNum type="arabicPeriod"/>
            </a:pPr>
            <a:r>
              <a:rPr lang="en-US" dirty="0" smtClean="0"/>
              <a:t>One to one advice and guidance</a:t>
            </a:r>
          </a:p>
          <a:p>
            <a:pPr marL="514350" indent="-457200">
              <a:buFont typeface="+mj-lt"/>
              <a:buAutoNum type="arabicPeriod"/>
            </a:pPr>
            <a:r>
              <a:rPr lang="en-US" dirty="0"/>
              <a:t>Smaller/regular ongoing </a:t>
            </a:r>
            <a:r>
              <a:rPr lang="en-US" dirty="0" err="1"/>
              <a:t>programme</a:t>
            </a:r>
            <a:r>
              <a:rPr lang="en-US" dirty="0"/>
              <a:t> (10 – 20</a:t>
            </a:r>
            <a:r>
              <a:rPr lang="en-US" dirty="0" smtClean="0"/>
              <a:t>)</a:t>
            </a:r>
          </a:p>
          <a:p>
            <a:pPr marL="514350" indent="-457200">
              <a:buFont typeface="+mj-lt"/>
              <a:buAutoNum type="arabicPeriod"/>
            </a:pPr>
            <a:r>
              <a:rPr lang="en-US" dirty="0"/>
              <a:t>Large scale event/health fare (50+)</a:t>
            </a:r>
          </a:p>
          <a:p>
            <a:pPr marL="514350" indent="-457200">
              <a:buFont typeface="+mj-lt"/>
              <a:buAutoNum type="arabicPeriod"/>
            </a:pPr>
            <a:endParaRPr lang="en-US" dirty="0"/>
          </a:p>
          <a:p>
            <a:pPr marL="514350" indent="-457200">
              <a:buFont typeface="+mj-lt"/>
              <a:buAutoNum type="arabicPeriod"/>
            </a:pPr>
            <a:endParaRPr lang="en-US" dirty="0"/>
          </a:p>
        </p:txBody>
      </p:sp>
      <p:sp>
        <p:nvSpPr>
          <p:cNvPr id="6" name="Content Placeholder 5"/>
          <p:cNvSpPr>
            <a:spLocks noGrp="1"/>
          </p:cNvSpPr>
          <p:nvPr>
            <p:ph sz="half" idx="2"/>
          </p:nvPr>
        </p:nvSpPr>
        <p:spPr>
          <a:xfrm>
            <a:off x="4925888" y="1600200"/>
            <a:ext cx="4038600" cy="4525963"/>
          </a:xfrm>
        </p:spPr>
        <p:txBody>
          <a:bodyPr>
            <a:normAutofit/>
          </a:bodyPr>
          <a:lstStyle/>
          <a:p>
            <a:r>
              <a:rPr lang="en-GB" dirty="0"/>
              <a:t>Health trainer workforce </a:t>
            </a:r>
            <a:endParaRPr lang="en-GB" dirty="0" smtClean="0"/>
          </a:p>
          <a:p>
            <a:r>
              <a:rPr lang="en-GB" dirty="0" smtClean="0"/>
              <a:t>Shopping centres</a:t>
            </a:r>
          </a:p>
          <a:p>
            <a:r>
              <a:rPr lang="en-GB" dirty="0"/>
              <a:t>P</a:t>
            </a:r>
            <a:r>
              <a:rPr lang="en-GB" dirty="0" smtClean="0"/>
              <a:t>arish halls in rural communities</a:t>
            </a:r>
          </a:p>
          <a:p>
            <a:r>
              <a:rPr lang="en-GB" dirty="0" smtClean="0"/>
              <a:t>Intergenerational events with FE and HE  students</a:t>
            </a:r>
          </a:p>
          <a:p>
            <a:r>
              <a:rPr lang="en-GB" dirty="0" smtClean="0"/>
              <a:t>Physiotherapy settings</a:t>
            </a:r>
            <a:endParaRPr lang="en-GB" dirty="0"/>
          </a:p>
          <a:p>
            <a:endParaRPr lang="en-US" dirty="0"/>
          </a:p>
        </p:txBody>
      </p:sp>
    </p:spTree>
    <p:extLst>
      <p:ext uri="{BB962C8B-B14F-4D97-AF65-F5344CB8AC3E}">
        <p14:creationId xmlns:p14="http://schemas.microsoft.com/office/powerpoint/2010/main" val="4103095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Conclusions</a:t>
            </a:r>
            <a:endParaRPr lang="en-GB" b="1" dirty="0">
              <a:solidFill>
                <a:schemeClr val="tx2"/>
              </a:solidFill>
            </a:endParaRPr>
          </a:p>
        </p:txBody>
      </p:sp>
      <p:sp>
        <p:nvSpPr>
          <p:cNvPr id="3" name="Content Placeholder 2"/>
          <p:cNvSpPr>
            <a:spLocks noGrp="1"/>
          </p:cNvSpPr>
          <p:nvPr>
            <p:ph idx="1"/>
          </p:nvPr>
        </p:nvSpPr>
        <p:spPr/>
        <p:txBody>
          <a:bodyPr>
            <a:normAutofit/>
          </a:bodyPr>
          <a:lstStyle/>
          <a:p>
            <a:r>
              <a:rPr lang="en-GB" dirty="0" smtClean="0"/>
              <a:t>Importance of different components of fitness to health and independence in old age</a:t>
            </a:r>
          </a:p>
          <a:p>
            <a:r>
              <a:rPr lang="en-GB" dirty="0" smtClean="0"/>
              <a:t>Awareness raising important but literature alone will not work</a:t>
            </a:r>
          </a:p>
          <a:p>
            <a:r>
              <a:rPr lang="en-GB" dirty="0" smtClean="0"/>
              <a:t>Personalising the advice is vital</a:t>
            </a:r>
          </a:p>
          <a:p>
            <a:r>
              <a:rPr lang="en-GB" dirty="0" smtClean="0"/>
              <a:t>Important to also raise awareness with other Active Ageing professionals</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Want to know more - next steps?</a:t>
            </a:r>
            <a:endParaRPr lang="en-GB" b="1" dirty="0">
              <a:solidFill>
                <a:schemeClr val="tx2"/>
              </a:solidFill>
            </a:endParaRPr>
          </a:p>
        </p:txBody>
      </p:sp>
      <p:sp>
        <p:nvSpPr>
          <p:cNvPr id="3" name="Content Placeholder 2"/>
          <p:cNvSpPr>
            <a:spLocks noGrp="1"/>
          </p:cNvSpPr>
          <p:nvPr>
            <p:ph idx="1"/>
          </p:nvPr>
        </p:nvSpPr>
        <p:spPr>
          <a:xfrm>
            <a:off x="457200" y="1600200"/>
            <a:ext cx="8229600" cy="4997152"/>
          </a:xfrm>
        </p:spPr>
        <p:txBody>
          <a:bodyPr>
            <a:normAutofit/>
          </a:bodyPr>
          <a:lstStyle/>
          <a:p>
            <a:pPr marL="0" indent="0" algn="ctr">
              <a:buNone/>
            </a:pPr>
            <a:r>
              <a:rPr lang="en-GB" dirty="0" smtClean="0"/>
              <a:t>Further information and details of all the Functional Fitness MOT resources (MOT tool, circuit cards, protocols and posters) and training days are available from the Later Life Training Website @</a:t>
            </a:r>
            <a:r>
              <a:rPr lang="en-GB" dirty="0"/>
              <a:t> </a:t>
            </a:r>
            <a:r>
              <a:rPr lang="en-GB" dirty="0" smtClean="0">
                <a:hlinkClick r:id="rId3"/>
              </a:rPr>
              <a:t>www.laterlifetraining.co.uk</a:t>
            </a:r>
            <a:r>
              <a:rPr lang="en-GB" dirty="0" smtClean="0"/>
              <a:t> </a:t>
            </a:r>
            <a:endParaRPr lang="en-GB" dirty="0"/>
          </a:p>
        </p:txBody>
      </p:sp>
      <p:pic>
        <p:nvPicPr>
          <p:cNvPr id="5" name="Picture 4" descr="lltlogo_trans_web.png"/>
          <p:cNvPicPr>
            <a:picLocks noChangeAspect="1"/>
          </p:cNvPicPr>
          <p:nvPr/>
        </p:nvPicPr>
        <p:blipFill>
          <a:blip r:embed="rId4" cstate="screen"/>
          <a:stretch>
            <a:fillRect/>
          </a:stretch>
        </p:blipFill>
        <p:spPr>
          <a:xfrm>
            <a:off x="6372200" y="5589240"/>
            <a:ext cx="2208952" cy="1008112"/>
          </a:xfrm>
          <a:prstGeom prst="rect">
            <a:avLst/>
          </a:prstGeom>
        </p:spPr>
      </p:pic>
      <p:pic>
        <p:nvPicPr>
          <p:cNvPr id="6" name="Picture 5"/>
          <p:cNvPicPr/>
          <p:nvPr/>
        </p:nvPicPr>
        <p:blipFill>
          <a:blip r:embed="rId5">
            <a:extLst>
              <a:ext uri="{28A0092B-C50C-407E-A947-70E740481C1C}">
                <a14:useLocalDpi xmlns:a14="http://schemas.microsoft.com/office/drawing/2010/main"/>
              </a:ext>
            </a:extLst>
          </a:blip>
          <a:stretch>
            <a:fillRect/>
          </a:stretch>
        </p:blipFill>
        <p:spPr>
          <a:xfrm>
            <a:off x="3491880" y="4653136"/>
            <a:ext cx="2088232" cy="1872208"/>
          </a:xfrm>
          <a:prstGeom prst="rect">
            <a:avLst/>
          </a:prstGeom>
        </p:spPr>
      </p:pic>
      <p:pic>
        <p:nvPicPr>
          <p:cNvPr id="7" name="Picture 4" descr="E:\My Pictures\Work\Book fronts and logos\Glasgow_Caledonian_R#60E79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5445224"/>
            <a:ext cx="1800200" cy="10173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52128"/>
          </a:xfrm>
        </p:spPr>
        <p:txBody>
          <a:bodyPr/>
          <a:lstStyle/>
          <a:p>
            <a:r>
              <a:rPr lang="en-GB" b="1" dirty="0" smtClean="0">
                <a:solidFill>
                  <a:schemeClr val="tx2"/>
                </a:solidFill>
              </a:rPr>
              <a:t>History</a:t>
            </a:r>
            <a:endParaRPr lang="en-GB" b="1" dirty="0">
              <a:solidFill>
                <a:schemeClr val="tx2"/>
              </a:solidFill>
            </a:endParaRPr>
          </a:p>
        </p:txBody>
      </p:sp>
      <p:pic>
        <p:nvPicPr>
          <p:cNvPr id="8" name="Content Placeholder 7" descr="lltlogo_whitebkg_web.gif"/>
          <p:cNvPicPr>
            <a:picLocks noGrp="1" noChangeAspect="1"/>
          </p:cNvPicPr>
          <p:nvPr>
            <p:ph idx="1"/>
          </p:nvPr>
        </p:nvPicPr>
        <p:blipFill>
          <a:blip r:embed="rId3" cstate="screen"/>
          <a:stretch>
            <a:fillRect/>
          </a:stretch>
        </p:blipFill>
        <p:spPr>
          <a:xfrm>
            <a:off x="3621316" y="5877272"/>
            <a:ext cx="1577822" cy="720080"/>
          </a:xfrm>
        </p:spPr>
      </p:pic>
      <p:pic>
        <p:nvPicPr>
          <p:cNvPr id="3074" name="Picture 2" descr="Glasgow_Caledonian_C#61FD7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5866085"/>
            <a:ext cx="1419225" cy="803275"/>
          </a:xfrm>
          <a:prstGeom prst="rect">
            <a:avLst/>
          </a:prstGeom>
          <a:noFill/>
          <a:ln w="9525">
            <a:noFill/>
            <a:miter lim="800000"/>
            <a:headEnd/>
            <a:tailEnd/>
          </a:ln>
        </p:spPr>
      </p:pic>
      <p:sp>
        <p:nvSpPr>
          <p:cNvPr id="10" name="Content Placeholder 2"/>
          <p:cNvSpPr txBox="1">
            <a:spLocks/>
          </p:cNvSpPr>
          <p:nvPr/>
        </p:nvSpPr>
        <p:spPr>
          <a:xfrm>
            <a:off x="251520" y="1412776"/>
            <a:ext cx="5472608"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t>Developed </a:t>
            </a:r>
            <a:r>
              <a:rPr lang="en-GB" sz="2400" dirty="0"/>
              <a:t>in 2011 for the Glasgow Science </a:t>
            </a:r>
            <a:r>
              <a:rPr lang="en-GB" sz="2400" dirty="0" smtClean="0"/>
              <a:t>Festival and Active Ageing Week - Glasgow</a:t>
            </a:r>
            <a:endParaRPr lang="en-GB" sz="2400" dirty="0"/>
          </a:p>
          <a:p>
            <a:pPr marL="342900" lvl="0" indent="-342900">
              <a:spcBef>
                <a:spcPct val="20000"/>
              </a:spcBef>
              <a:buFont typeface="Arial" pitchFamily="34" charset="0"/>
              <a:buChar char="•"/>
            </a:pPr>
            <a:r>
              <a:rPr lang="en-GB" sz="2400" dirty="0" smtClean="0"/>
              <a:t>Piloted </a:t>
            </a:r>
            <a:r>
              <a:rPr lang="en-GB" sz="2400" dirty="0"/>
              <a:t>with 60 older people in Govan Shopping Centre and the Arc Leisure </a:t>
            </a:r>
            <a:r>
              <a:rPr lang="en-GB" sz="2400" dirty="0" smtClean="0"/>
              <a:t>Facility at GCU</a:t>
            </a:r>
          </a:p>
          <a:p>
            <a:pPr marL="342900" lvl="0" indent="-342900">
              <a:spcBef>
                <a:spcPct val="20000"/>
              </a:spcBef>
              <a:buFont typeface="Arial" pitchFamily="34" charset="0"/>
              <a:buChar char="•"/>
            </a:pPr>
            <a:r>
              <a:rPr lang="en-GB" sz="2400" dirty="0" smtClean="0"/>
              <a:t>Launched at the 8</a:t>
            </a:r>
            <a:r>
              <a:rPr lang="en-GB" sz="2400" baseline="30000" dirty="0" smtClean="0"/>
              <a:t>th</a:t>
            </a:r>
            <a:r>
              <a:rPr lang="en-GB" sz="2400" dirty="0" smtClean="0"/>
              <a:t> World Congress on Active Ageing (Glasgow), with 250 older people and their carers</a:t>
            </a:r>
          </a:p>
          <a:p>
            <a:pPr marL="342900" lvl="0" indent="-342900">
              <a:spcBef>
                <a:spcPct val="20000"/>
              </a:spcBef>
              <a:buFont typeface="Arial" pitchFamily="34" charset="0"/>
              <a:buChar cha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Over 700 professionals trained in use</a:t>
            </a:r>
          </a:p>
        </p:txBody>
      </p:sp>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01362">
            <a:off x="6445573" y="447482"/>
            <a:ext cx="2159365" cy="3077796"/>
          </a:xfrm>
          <a:prstGeom prst="rect">
            <a:avLst/>
          </a:prstGeom>
          <a:noFill/>
          <a:ln w="9525">
            <a:solidFill>
              <a:schemeClr val="tx2">
                <a:lumMod val="75000"/>
              </a:schemeClr>
            </a:solidFill>
            <a:miter lim="800000"/>
            <a:headEnd/>
            <a:tailEnd/>
          </a:ln>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085548">
            <a:off x="6226089" y="2414902"/>
            <a:ext cx="2027210" cy="3145904"/>
          </a:xfrm>
          <a:prstGeom prst="rect">
            <a:avLst/>
          </a:prstGeom>
          <a:noFill/>
          <a:ln w="9525">
            <a:solidFill>
              <a:schemeClr val="tx2">
                <a:lumMod val="75000"/>
              </a:schemeClr>
            </a:solidFill>
            <a:miter lim="800000"/>
            <a:headEnd/>
            <a:tailEnd/>
          </a:ln>
        </p:spPr>
      </p:pic>
      <p:pic>
        <p:nvPicPr>
          <p:cNvPr id="13" name="Picture 12" descr="WCAA updated Logo.bmp"/>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9956" y="5004570"/>
            <a:ext cx="1670516" cy="1448766"/>
          </a:xfrm>
          <a:prstGeom prst="rect">
            <a:avLst/>
          </a:prstGeom>
          <a:ln>
            <a:solidFill>
              <a:schemeClr val="tx2">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smtClean="0">
                <a:solidFill>
                  <a:srgbClr val="000090"/>
                </a:solidFill>
              </a:rPr>
              <a:t>An opportunity for you</a:t>
            </a:r>
            <a:endParaRPr lang="en-GB" b="1" dirty="0">
              <a:solidFill>
                <a:srgbClr val="000090"/>
              </a:solidFill>
            </a:endParaRPr>
          </a:p>
        </p:txBody>
      </p:sp>
      <p:sp>
        <p:nvSpPr>
          <p:cNvPr id="3" name="Content Placeholder 2"/>
          <p:cNvSpPr>
            <a:spLocks noGrp="1"/>
          </p:cNvSpPr>
          <p:nvPr>
            <p:ph idx="1"/>
          </p:nvPr>
        </p:nvSpPr>
        <p:spPr>
          <a:xfrm>
            <a:off x="179512" y="1600200"/>
            <a:ext cx="6480720" cy="4525963"/>
          </a:xfrm>
        </p:spPr>
        <p:txBody>
          <a:bodyPr>
            <a:normAutofit lnSpcReduction="10000"/>
          </a:bodyPr>
          <a:lstStyle/>
          <a:p>
            <a:pPr marL="514350" indent="-514350">
              <a:buFont typeface="+mj-lt"/>
              <a:buAutoNum type="arabicPeriod"/>
            </a:pPr>
            <a:r>
              <a:rPr lang="en-GB" dirty="0" smtClean="0"/>
              <a:t>Build on your existing work to promote Active Ageing</a:t>
            </a:r>
          </a:p>
          <a:p>
            <a:pPr marL="514350" indent="-514350">
              <a:buFont typeface="+mj-lt"/>
              <a:buAutoNum type="arabicPeriod"/>
            </a:pPr>
            <a:r>
              <a:rPr lang="en-GB" dirty="0" smtClean="0"/>
              <a:t>Awareness raising on the UK CMO Guidelines on Physical Activity for Older Adults (65+)</a:t>
            </a:r>
          </a:p>
          <a:p>
            <a:pPr marL="514350" indent="-514350">
              <a:buFont typeface="+mj-lt"/>
              <a:buAutoNum type="arabicPeriod"/>
            </a:pPr>
            <a:r>
              <a:rPr lang="en-GB" dirty="0" smtClean="0"/>
              <a:t>Functional </a:t>
            </a:r>
            <a:r>
              <a:rPr lang="en-GB" dirty="0"/>
              <a:t>Fitness MOT </a:t>
            </a:r>
            <a:r>
              <a:rPr lang="en-GB" dirty="0" smtClean="0"/>
              <a:t>events as </a:t>
            </a:r>
            <a:r>
              <a:rPr lang="en-GB" dirty="0"/>
              <a:t>a </a:t>
            </a:r>
            <a:r>
              <a:rPr lang="en-GB" dirty="0" smtClean="0"/>
              <a:t>contribution to promoting Active Ageing, </a:t>
            </a:r>
            <a:r>
              <a:rPr lang="en-GB" dirty="0" err="1" smtClean="0"/>
              <a:t>eg</a:t>
            </a:r>
            <a:r>
              <a:rPr lang="en-GB" dirty="0" smtClean="0"/>
              <a:t> UK </a:t>
            </a:r>
            <a:r>
              <a:rPr lang="en-GB" dirty="0"/>
              <a:t>Day for Older People (Oct 1</a:t>
            </a:r>
            <a:r>
              <a:rPr lang="en-GB" baseline="30000" dirty="0"/>
              <a:t>st</a:t>
            </a:r>
            <a:r>
              <a:rPr lang="en-GB" dirty="0"/>
              <a:t> each year</a:t>
            </a:r>
            <a:r>
              <a:rPr lang="en-GB" dirty="0" smtClean="0"/>
              <a:t>)</a:t>
            </a:r>
          </a:p>
          <a:p>
            <a:pPr marL="0" indent="0">
              <a:buNone/>
            </a:pPr>
            <a:endParaRPr lang="en-GB" dirty="0"/>
          </a:p>
          <a:p>
            <a:endParaRPr lang="en-GB"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6256" y="4437112"/>
            <a:ext cx="1906008" cy="142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descr="FF-MOT-Link4Life-Image.png"/>
          <p:cNvPicPr>
            <a:picLocks noChangeAspect="1"/>
          </p:cNvPicPr>
          <p:nvPr/>
        </p:nvPicPr>
        <p:blipFill>
          <a:blip r:embed="rId4" cstate="email">
            <a:extLst>
              <a:ext uri="{28A0092B-C50C-407E-A947-70E740481C1C}">
                <a14:useLocalDpi xmlns:a14="http://schemas.microsoft.com/office/drawing/2010/main"/>
              </a:ext>
            </a:extLst>
          </a:blip>
          <a:srcRect l="-12907" r="-12907"/>
          <a:stretch>
            <a:fillRect/>
          </a:stretch>
        </p:blipFill>
        <p:spPr>
          <a:xfrm>
            <a:off x="6732240" y="1700808"/>
            <a:ext cx="2128699" cy="2385582"/>
          </a:xfrm>
          <a:prstGeom prst="rect">
            <a:avLst/>
          </a:prstGeom>
        </p:spPr>
      </p:pic>
    </p:spTree>
    <p:extLst>
      <p:ext uri="{BB962C8B-B14F-4D97-AF65-F5344CB8AC3E}">
        <p14:creationId xmlns:p14="http://schemas.microsoft.com/office/powerpoint/2010/main" val="3155774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What is functional fitness?</a:t>
            </a:r>
            <a:endParaRPr lang="en-US" b="1" dirty="0">
              <a:solidFill>
                <a:srgbClr val="000090"/>
              </a:solidFill>
            </a:endParaRPr>
          </a:p>
        </p:txBody>
      </p:sp>
      <p:sp>
        <p:nvSpPr>
          <p:cNvPr id="3" name="Content Placeholder 2"/>
          <p:cNvSpPr>
            <a:spLocks noGrp="1"/>
          </p:cNvSpPr>
          <p:nvPr>
            <p:ph idx="1"/>
          </p:nvPr>
        </p:nvSpPr>
        <p:spPr>
          <a:xfrm>
            <a:off x="457200" y="1700808"/>
            <a:ext cx="8229600" cy="4425355"/>
          </a:xfrm>
        </p:spPr>
        <p:txBody>
          <a:bodyPr>
            <a:normAutofit fontScale="92500"/>
          </a:bodyPr>
          <a:lstStyle/>
          <a:p>
            <a:pPr marL="0" indent="0" algn="ctr">
              <a:buNone/>
            </a:pPr>
            <a:r>
              <a:rPr lang="en-US" sz="4000" i="1" dirty="0"/>
              <a:t>“Functional Fitness performance is having the physiological capacity to perform normal everyday activities </a:t>
            </a:r>
            <a:r>
              <a:rPr lang="en-US" sz="4000" i="1" dirty="0" smtClean="0"/>
              <a:t>safely </a:t>
            </a:r>
            <a:r>
              <a:rPr lang="en-US" sz="4000" i="1" dirty="0"/>
              <a:t>and independently without undue fatigue”.</a:t>
            </a:r>
            <a:endParaRPr lang="en-GB" sz="4000" dirty="0"/>
          </a:p>
          <a:p>
            <a:pPr marL="0" indent="0" algn="r">
              <a:buNone/>
            </a:pPr>
            <a:r>
              <a:rPr lang="en-US" i="1" dirty="0" smtClean="0"/>
              <a:t>(</a:t>
            </a:r>
            <a:r>
              <a:rPr lang="en-US" i="1" dirty="0" err="1"/>
              <a:t>Rikli</a:t>
            </a:r>
            <a:r>
              <a:rPr lang="en-US" i="1" dirty="0"/>
              <a:t> @ Jones 1999</a:t>
            </a:r>
            <a:r>
              <a:rPr lang="en-US" i="1" dirty="0" smtClean="0"/>
              <a:t>)</a:t>
            </a:r>
          </a:p>
          <a:p>
            <a:pPr marL="0" indent="0" algn="ctr">
              <a:buNone/>
            </a:pPr>
            <a:r>
              <a:rPr lang="en-US" sz="4000" i="1" dirty="0" smtClean="0">
                <a:solidFill>
                  <a:srgbClr val="FF0000"/>
                </a:solidFill>
              </a:rPr>
              <a:t>Greater priority in later life?</a:t>
            </a:r>
            <a:endParaRPr lang="en-GB" sz="4000" dirty="0">
              <a:solidFill>
                <a:srgbClr val="FF0000"/>
              </a:solidFill>
            </a:endParaRPr>
          </a:p>
          <a:p>
            <a:pPr marL="0" indent="0" algn="ctr">
              <a:buNone/>
            </a:pPr>
            <a:r>
              <a:rPr lang="en-US" sz="4000" i="1" dirty="0">
                <a:solidFill>
                  <a:srgbClr val="FF0000"/>
                </a:solidFill>
              </a:rPr>
              <a:t> </a:t>
            </a:r>
            <a:endParaRPr lang="en-GB" sz="4000" dirty="0">
              <a:solidFill>
                <a:srgbClr val="FF0000"/>
              </a:solidFill>
            </a:endParaRPr>
          </a:p>
          <a:p>
            <a:endParaRPr lang="en-US" dirty="0"/>
          </a:p>
        </p:txBody>
      </p:sp>
    </p:spTree>
    <p:extLst>
      <p:ext uri="{BB962C8B-B14F-4D97-AF65-F5344CB8AC3E}">
        <p14:creationId xmlns:p14="http://schemas.microsoft.com/office/powerpoint/2010/main" val="26833224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Utilising what works</a:t>
            </a:r>
            <a:endParaRPr lang="en-GB" b="1" dirty="0">
              <a:solidFill>
                <a:schemeClr val="tx2"/>
              </a:solidFill>
            </a:endParaRPr>
          </a:p>
        </p:txBody>
      </p:sp>
      <p:sp>
        <p:nvSpPr>
          <p:cNvPr id="3" name="Content Placeholder 2"/>
          <p:cNvSpPr>
            <a:spLocks noGrp="1"/>
          </p:cNvSpPr>
          <p:nvPr>
            <p:ph idx="1"/>
          </p:nvPr>
        </p:nvSpPr>
        <p:spPr>
          <a:xfrm>
            <a:off x="179512" y="1600200"/>
            <a:ext cx="8712968" cy="4925144"/>
          </a:xfrm>
        </p:spPr>
        <p:txBody>
          <a:bodyPr>
            <a:normAutofit fontScale="92500" lnSpcReduction="10000"/>
          </a:bodyPr>
          <a:lstStyle/>
          <a:p>
            <a:r>
              <a:rPr lang="en-GB" dirty="0" smtClean="0"/>
              <a:t>An enjoyable and intriguing activity....what is an MOT for older people?</a:t>
            </a:r>
          </a:p>
          <a:p>
            <a:r>
              <a:rPr lang="en-GB" dirty="0" smtClean="0"/>
              <a:t>One to one assessment</a:t>
            </a:r>
          </a:p>
          <a:p>
            <a:r>
              <a:rPr lang="en-GB" dirty="0" smtClean="0"/>
              <a:t>Time to </a:t>
            </a:r>
          </a:p>
          <a:p>
            <a:pPr marL="857250" lvl="1" indent="-457200"/>
            <a:r>
              <a:rPr lang="en-GB" dirty="0" smtClean="0"/>
              <a:t>understand different components of fitness</a:t>
            </a:r>
          </a:p>
          <a:p>
            <a:pPr marL="857250" lvl="1" indent="-457200"/>
            <a:r>
              <a:rPr lang="en-GB" dirty="0" smtClean="0"/>
              <a:t>discuss barriers, motivators &amp; solutions</a:t>
            </a:r>
          </a:p>
          <a:p>
            <a:pPr marL="857250" lvl="1" indent="-457200"/>
            <a:r>
              <a:rPr lang="en-GB" dirty="0"/>
              <a:t>d</a:t>
            </a:r>
            <a:r>
              <a:rPr lang="en-GB" dirty="0" smtClean="0"/>
              <a:t>igest personalised </a:t>
            </a:r>
            <a:r>
              <a:rPr lang="en-GB" dirty="0"/>
              <a:t>information to take </a:t>
            </a:r>
            <a:r>
              <a:rPr lang="en-GB" dirty="0" smtClean="0"/>
              <a:t>away</a:t>
            </a:r>
            <a:endParaRPr lang="en-GB" dirty="0"/>
          </a:p>
          <a:p>
            <a:r>
              <a:rPr lang="en-GB" dirty="0" smtClean="0"/>
              <a:t>Follow up information (local) on how to find out more</a:t>
            </a:r>
          </a:p>
          <a:p>
            <a:r>
              <a:rPr lang="en-GB" dirty="0" smtClean="0"/>
              <a:t>Normal </a:t>
            </a:r>
            <a:r>
              <a:rPr lang="en-GB" dirty="0"/>
              <a:t>data sets from large </a:t>
            </a:r>
            <a:r>
              <a:rPr lang="en-GB" dirty="0" smtClean="0"/>
              <a:t>studies</a:t>
            </a:r>
            <a:endParaRPr lang="en-GB" dirty="0"/>
          </a:p>
          <a:p>
            <a:endParaRPr lang="en-GB"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What it is NOT</a:t>
            </a:r>
          </a:p>
        </p:txBody>
      </p:sp>
      <p:sp>
        <p:nvSpPr>
          <p:cNvPr id="3" name="Content Placeholder 2"/>
          <p:cNvSpPr>
            <a:spLocks noGrp="1"/>
          </p:cNvSpPr>
          <p:nvPr>
            <p:ph idx="1"/>
          </p:nvPr>
        </p:nvSpPr>
        <p:spPr>
          <a:xfrm>
            <a:off x="457200" y="1700808"/>
            <a:ext cx="8229600" cy="4425355"/>
          </a:xfrm>
        </p:spPr>
        <p:txBody>
          <a:bodyPr/>
          <a:lstStyle/>
          <a:p>
            <a:r>
              <a:rPr lang="en-GB" dirty="0" smtClean="0"/>
              <a:t>A research tool</a:t>
            </a:r>
          </a:p>
          <a:p>
            <a:r>
              <a:rPr lang="en-GB" dirty="0" smtClean="0"/>
              <a:t>A pre-post programme evaluation tool</a:t>
            </a:r>
          </a:p>
          <a:p>
            <a:r>
              <a:rPr lang="en-GB" dirty="0" smtClean="0"/>
              <a:t>An alternative to a pre-exercise assessment</a:t>
            </a:r>
          </a:p>
          <a:p>
            <a:r>
              <a:rPr lang="en-GB" dirty="0" smtClean="0"/>
              <a:t>An alternative to offering tailored exercise (don’t just assess, do!)</a:t>
            </a:r>
          </a:p>
          <a:p>
            <a:r>
              <a:rPr lang="en-GB" dirty="0" smtClean="0"/>
              <a:t>Appropriate for frailer, older people in residential care</a:t>
            </a:r>
          </a:p>
          <a:p>
            <a:pPr>
              <a:buNone/>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Advertising</a:t>
            </a:r>
            <a:endParaRPr lang="en-GB" b="1" dirty="0">
              <a:solidFill>
                <a:schemeClr val="tx2"/>
              </a:solidFill>
            </a:endParaRPr>
          </a:p>
        </p:txBody>
      </p:sp>
      <p:pic>
        <p:nvPicPr>
          <p:cNvPr id="1026" name="Picture 2"/>
          <p:cNvPicPr>
            <a:picLocks noChangeAspect="1" noChangeArrowheads="1"/>
          </p:cNvPicPr>
          <p:nvPr/>
        </p:nvPicPr>
        <p:blipFill>
          <a:blip r:embed="rId3" cstate="screen"/>
          <a:srcRect/>
          <a:stretch>
            <a:fillRect/>
          </a:stretch>
        </p:blipFill>
        <p:spPr bwMode="auto">
          <a:xfrm>
            <a:off x="595604" y="1556792"/>
            <a:ext cx="3472340" cy="4968552"/>
          </a:xfrm>
          <a:prstGeom prst="rect">
            <a:avLst/>
          </a:prstGeom>
          <a:noFill/>
          <a:ln w="9525">
            <a:solidFill>
              <a:schemeClr val="tx2">
                <a:lumMod val="75000"/>
              </a:schemeClr>
            </a:solid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4932040" y="1556791"/>
            <a:ext cx="3572892" cy="4968553"/>
          </a:xfrm>
          <a:prstGeom prst="rect">
            <a:avLst/>
          </a:prstGeom>
          <a:noFill/>
          <a:ln w="9525">
            <a:solidFill>
              <a:schemeClr val="tx2">
                <a:lumMod val="75000"/>
              </a:schemeClr>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b="1" dirty="0" smtClean="0">
                <a:solidFill>
                  <a:srgbClr val="000090"/>
                </a:solidFill>
              </a:rPr>
              <a:t>What happens?</a:t>
            </a:r>
            <a:endParaRPr lang="en-US" b="1" dirty="0">
              <a:solidFill>
                <a:srgbClr val="000090"/>
              </a:solidFill>
            </a:endParaRPr>
          </a:p>
        </p:txBody>
      </p:sp>
      <p:sp>
        <p:nvSpPr>
          <p:cNvPr id="4" name="Content Placeholder 3"/>
          <p:cNvSpPr>
            <a:spLocks noGrp="1"/>
          </p:cNvSpPr>
          <p:nvPr>
            <p:ph sz="half" idx="1"/>
          </p:nvPr>
        </p:nvSpPr>
        <p:spPr>
          <a:xfrm>
            <a:off x="179512" y="1600200"/>
            <a:ext cx="5256584" cy="4525963"/>
          </a:xfrm>
        </p:spPr>
        <p:txBody>
          <a:bodyPr>
            <a:normAutofit/>
          </a:bodyPr>
          <a:lstStyle/>
          <a:p>
            <a:r>
              <a:rPr lang="en-US" dirty="0" smtClean="0"/>
              <a:t>Individual FF MOT Assessment</a:t>
            </a:r>
          </a:p>
          <a:p>
            <a:r>
              <a:rPr lang="en-US" dirty="0" smtClean="0"/>
              <a:t>1 – 1 discussion about results, strengths and weaknesses</a:t>
            </a:r>
          </a:p>
          <a:p>
            <a:r>
              <a:rPr lang="en-US" dirty="0" smtClean="0"/>
              <a:t>Tailored guidance on taking action</a:t>
            </a:r>
          </a:p>
          <a:p>
            <a:r>
              <a:rPr lang="en-US" dirty="0" smtClean="0"/>
              <a:t>Take home FF MOT results and action plan</a:t>
            </a:r>
          </a:p>
          <a:p>
            <a:r>
              <a:rPr lang="en-US" dirty="0" smtClean="0"/>
              <a:t>Follow up (if agreed)</a:t>
            </a:r>
            <a:endParaRPr lang="en-US" dirty="0"/>
          </a:p>
        </p:txBody>
      </p:sp>
      <p:pic>
        <p:nvPicPr>
          <p:cNvPr id="6" name="Content Placeholder 5" descr="SAM_5628.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217840" y="3861048"/>
            <a:ext cx="2098576" cy="2351824"/>
          </a:xfrm>
          <a:prstGeom prst="rect">
            <a:avLst/>
          </a:prstGeom>
          <a:ln>
            <a:solidFill>
              <a:schemeClr val="tx2">
                <a:lumMod val="75000"/>
              </a:schemeClr>
            </a:solidFill>
          </a:ln>
        </p:spPr>
      </p:pic>
      <p:pic>
        <p:nvPicPr>
          <p:cNvPr id="7" name="Picture 6" descr="IMG_092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1628800"/>
            <a:ext cx="2880320" cy="2160240"/>
          </a:xfrm>
          <a:prstGeom prst="rect">
            <a:avLst/>
          </a:prstGeom>
        </p:spPr>
      </p:pic>
    </p:spTree>
    <p:extLst>
      <p:ext uri="{BB962C8B-B14F-4D97-AF65-F5344CB8AC3E}">
        <p14:creationId xmlns:p14="http://schemas.microsoft.com/office/powerpoint/2010/main" val="3956260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3142</Words>
  <Application>Microsoft Macintosh PowerPoint</Application>
  <PresentationFormat>On-screen Show (4:3)</PresentationFormat>
  <Paragraphs>291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Raising Awareness – using the Functional Fitness MOT</vt:lpstr>
      <vt:lpstr>Purpose of the FF MOT</vt:lpstr>
      <vt:lpstr>History</vt:lpstr>
      <vt:lpstr>An opportunity for you</vt:lpstr>
      <vt:lpstr>What is functional fitness?</vt:lpstr>
      <vt:lpstr>Utilising what works</vt:lpstr>
      <vt:lpstr>What it is NOT</vt:lpstr>
      <vt:lpstr>Advertising</vt:lpstr>
      <vt:lpstr>What happens?</vt:lpstr>
      <vt:lpstr>Personalised take home information</vt:lpstr>
      <vt:lpstr>Circuit approach</vt:lpstr>
      <vt:lpstr>Circuit approach</vt:lpstr>
      <vt:lpstr>Data compared to “peers”</vt:lpstr>
      <vt:lpstr>Time to discuss and share</vt:lpstr>
      <vt:lpstr>What needs some work and why?</vt:lpstr>
      <vt:lpstr>Preferences and opportunities</vt:lpstr>
      <vt:lpstr>On the day - you will need</vt:lpstr>
      <vt:lpstr>Equipment and space needed</vt:lpstr>
      <vt:lpstr>Other thoughts.....</vt:lpstr>
      <vt:lpstr>Case study – Aberdeen City Council, Scotland</vt:lpstr>
      <vt:lpstr>Case study – Rochdale</vt:lpstr>
      <vt:lpstr>Case study – supported living</vt:lpstr>
      <vt:lpstr>Case study - Local libraries</vt:lpstr>
      <vt:lpstr>Flexible applications</vt:lpstr>
      <vt:lpstr>Conclusions</vt:lpstr>
      <vt:lpstr>Want to know more -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Awareness – using the Functional MOT</dc:title>
  <dc:creator>Owner</dc:creator>
  <cp:lastModifiedBy>Dawn Skelton</cp:lastModifiedBy>
  <cp:revision>51</cp:revision>
  <cp:lastPrinted>2017-08-21T14:05:04Z</cp:lastPrinted>
  <dcterms:created xsi:type="dcterms:W3CDTF">2012-04-29T08:56:18Z</dcterms:created>
  <dcterms:modified xsi:type="dcterms:W3CDTF">2017-08-21T14:09:22Z</dcterms:modified>
</cp:coreProperties>
</file>